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5143500" cx="9144000"/>
  <p:notesSz cx="6858000" cy="9144000"/>
  <p:embeddedFontLst>
    <p:embeddedFont>
      <p:font typeface="Amatic SC"/>
      <p:regular r:id="rId27"/>
      <p:bold r:id="rId28"/>
    </p:embeddedFont>
    <p:embeddedFont>
      <p:font typeface="Source Code Pr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AmaticSC-bold.fntdata"/><Relationship Id="rId27" Type="http://schemas.openxmlformats.org/officeDocument/2006/relationships/font" Target="fonts/AmaticSC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SourceCodePr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SourceCodePro-italic.fntdata"/><Relationship Id="rId30" Type="http://schemas.openxmlformats.org/officeDocument/2006/relationships/font" Target="fonts/SourceCodePro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schemas.openxmlformats.org/officeDocument/2006/relationships/font" Target="fonts/SourceCodePro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82d526b4b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82d526b4b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121771af7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g9121771af7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9121771af7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g9121771af7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9251fefd4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g9251fefd4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9251fefd41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9251fefd41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9251fefd41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g9251fefd41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9251fefd41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9251fefd41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9251fefd41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9251fefd41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9251fefd41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g9251fefd41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9251fefd41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g9251fefd41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9251fefd41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g9251fefd41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9251fefd41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9251fefd41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92e57b512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92e57b512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92e57b512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92e57b512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251fefd4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251fefd4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9251fefd4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9251fefd4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9251fefd4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9251fefd4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251fefd41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9251fefd4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121771a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9121771a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 Position of our square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square_x = 400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square_y = 300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 Speed of our square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speed_x = 5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speed_y = 5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 List of brick positions, and whether it has been hit or not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bricks_x = []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bricks_y = []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bricks_hit = []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 Our overlap function from session 7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 Check if there is overlap between two lines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 (each with a starting point and length)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 overlap(point_1, len_1, point_2, len_2):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if point_1 + len_1 &gt;= point_2 and point_1 &lt;= point_2 + len_2: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return True   # Overlap!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else: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return False  # No overlap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 setup():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size(800, 600)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# Create 6 bricks along the right edge of the screen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for i in range(6):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bricks_x.append(width - 60)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bricks_y.append(height / 6 * i + 10)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bricks_hit.append(False)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 draw():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global square_x, square_y, speed_x, speed_y, bricks_x, bricks_y, bricks_hit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background(0, 0, 0)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# Draw paddle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rect(40, mouseY - 50, 20, 100)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# Draw our square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# (We're using a square since that makes collision easier)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square(square_x, square_y, 25)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# Move our square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square_x += speed_x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square_y += speed_y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# If square moves off the screen to the left, show game over text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if square_x &lt; 0: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textSize(32)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text("Game over", 300, 300)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# Square colliding with right screen edge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if square_x + 25 &gt; width: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speed_x *= -1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# Square colliding with top and bottom screen edges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if square_y &lt; 0 or square_y + 25 &gt; height: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speed_y *= -1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# Square colliding with paddle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if overlap(square_x, 25, 40, 20) and overlap(square_y, 25, mouseY - 50, 100):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speed_x *= -1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# Drawing bricks and colliding with them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for i in range(len(bricks_x)):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# Only worry about bricks we haven't hit yet, ignore those we have hit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if not bricks_hit[i]: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# Draw the brick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rect(bricks_x[i], bricks_y[i], 20, 80)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# Check if our square collides with the brick, if so, make it switch directions in the x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if overlap(square_x, 25, bricks_x[i], 20) and overlap(square_y, 25, bricks_y[i], 80):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bricks_hit[i] = True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speed_x *= -1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7" name="Google Shape;1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" name="Google Shape;2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7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28" name="Google Shape;28;p7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8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8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37" name="Google Shape;3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" name="Google Shape;40;p1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10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2" name="Google Shape;42;p10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3" name="Google Shape;43;p1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b="0" i="0" sz="18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8.jpg"/><Relationship Id="rId6" Type="http://schemas.openxmlformats.org/officeDocument/2006/relationships/image" Target="../media/image1.png"/><Relationship Id="rId7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gif"/><Relationship Id="rId4" Type="http://schemas.openxmlformats.org/officeDocument/2006/relationships/image" Target="../media/image13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gif"/><Relationship Id="rId4" Type="http://schemas.openxmlformats.org/officeDocument/2006/relationships/image" Target="../media/image12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gif"/><Relationship Id="rId4" Type="http://schemas.openxmlformats.org/officeDocument/2006/relationships/hyperlink" Target="https://drive.google.com/file/d/1nPVjk6xUaZPZ1DIL_Kg9pWyWA8Z7Cmsb/view?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idx="4294967295" type="ctrTitle"/>
          </p:nvPr>
        </p:nvSpPr>
        <p:spPr>
          <a:xfrm>
            <a:off x="311700" y="2715474"/>
            <a:ext cx="85206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S</a:t>
            </a:r>
            <a:r>
              <a:rPr lang="en" sz="7200"/>
              <a:t>chulich Ignite 2020</a:t>
            </a:r>
            <a:endParaRPr sz="720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0594" y="457200"/>
            <a:ext cx="2393656" cy="11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57200"/>
            <a:ext cx="2072324" cy="115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7637" y="457200"/>
            <a:ext cx="1254064" cy="11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525" y="4272725"/>
            <a:ext cx="1730600" cy="8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7425" y="4115175"/>
            <a:ext cx="966724" cy="97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Breakdown</a:t>
            </a:r>
            <a:endParaRPr/>
          </a:p>
        </p:txBody>
      </p:sp>
      <p:sp>
        <p:nvSpPr>
          <p:cNvPr id="148" name="Google Shape;148;p22"/>
          <p:cNvSpPr txBox="1"/>
          <p:nvPr>
            <p:ph idx="1" type="body"/>
          </p:nvPr>
        </p:nvSpPr>
        <p:spPr>
          <a:xfrm>
            <a:off x="311700" y="1228675"/>
            <a:ext cx="8520600" cy="37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To make this game, we’ll have to break it down into a few smaller parts first.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paddle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square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bricks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Collisions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The paddle</a:t>
            </a:r>
            <a:endParaRPr/>
          </a:p>
        </p:txBody>
      </p:sp>
      <p:sp>
        <p:nvSpPr>
          <p:cNvPr id="154" name="Google Shape;154;p2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Let’s start with making a paddle that follows our mouse around.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 sz="1400"/>
              <a:t>We need it to only follow our mouse in the Y direction, and stay in the same spot on the X axis.</a:t>
            </a:r>
            <a:br>
              <a:rPr lang="en" sz="1400">
                <a:solidFill>
                  <a:srgbClr val="93C47D"/>
                </a:solidFill>
              </a:rPr>
            </a:br>
            <a:br>
              <a:rPr lang="en" sz="1400">
                <a:solidFill>
                  <a:srgbClr val="93C47D"/>
                </a:solidFill>
              </a:rPr>
            </a:br>
            <a:br>
              <a:rPr lang="en" sz="1400">
                <a:solidFill>
                  <a:srgbClr val="93C47D"/>
                </a:solidFill>
              </a:rPr>
            </a:br>
            <a:r>
              <a:rPr lang="en" sz="1400">
                <a:solidFill>
                  <a:srgbClr val="93C47D"/>
                </a:solidFill>
              </a:rPr>
              <a:t>def</a:t>
            </a:r>
            <a:r>
              <a:rPr lang="en" sz="1400"/>
              <a:t> </a:t>
            </a:r>
            <a:r>
              <a:rPr lang="en" sz="1400">
                <a:solidFill>
                  <a:srgbClr val="3D85C6"/>
                </a:solidFill>
              </a:rPr>
              <a:t>draw</a:t>
            </a:r>
            <a:r>
              <a:rPr lang="en" sz="1400"/>
              <a:t>():</a:t>
            </a:r>
            <a:br>
              <a:rPr lang="en" sz="1400"/>
            </a:br>
            <a:r>
              <a:rPr lang="en" sz="1400"/>
              <a:t>	</a:t>
            </a:r>
            <a:r>
              <a:rPr lang="en" sz="1400">
                <a:solidFill>
                  <a:srgbClr val="61C4EB"/>
                </a:solidFill>
              </a:rPr>
              <a:t>background</a:t>
            </a:r>
            <a:r>
              <a:rPr lang="en" sz="1400"/>
              <a:t>(0, 0, 0)</a:t>
            </a:r>
            <a:br>
              <a:rPr lang="en" sz="1400"/>
            </a:br>
            <a:r>
              <a:rPr lang="en" sz="1400"/>
              <a:t>	</a:t>
            </a:r>
            <a:r>
              <a:rPr lang="en" sz="1400">
                <a:solidFill>
                  <a:srgbClr val="61C4EB"/>
                </a:solidFill>
              </a:rPr>
              <a:t>rect</a:t>
            </a:r>
            <a:r>
              <a:rPr lang="en" sz="1400"/>
              <a:t>(40, </a:t>
            </a:r>
            <a:r>
              <a:rPr lang="en" sz="1400">
                <a:solidFill>
                  <a:schemeClr val="accent5"/>
                </a:solidFill>
              </a:rPr>
              <a:t>mouseY</a:t>
            </a:r>
            <a:r>
              <a:rPr lang="en" sz="1400"/>
              <a:t> - 50, 20, 100)</a:t>
            </a:r>
            <a:endParaRPr sz="1400"/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4325" y="2577000"/>
            <a:ext cx="3086124" cy="2314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The square</a:t>
            </a:r>
            <a:endParaRPr/>
          </a:p>
        </p:txBody>
      </p:sp>
      <p:sp>
        <p:nvSpPr>
          <p:cNvPr id="161" name="Google Shape;161;p24"/>
          <p:cNvSpPr txBox="1"/>
          <p:nvPr>
            <p:ph idx="1" type="body"/>
          </p:nvPr>
        </p:nvSpPr>
        <p:spPr>
          <a:xfrm>
            <a:off x="311700" y="1228675"/>
            <a:ext cx="8520600" cy="36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Next, we need to make a square that bounces around the screen.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want our square to bounce off the top, right, and bottom walls.</a:t>
            </a:r>
            <a:endParaRPr sz="1400">
              <a:solidFill>
                <a:schemeClr val="lt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 sz="1400"/>
              <a:t>The variables we’ll need:</a:t>
            </a:r>
            <a:br>
              <a:rPr lang="en" sz="1400"/>
            </a:br>
            <a:br>
              <a:rPr lang="en" sz="1400"/>
            </a:br>
            <a:br>
              <a:rPr lang="en" sz="1400"/>
            </a:br>
            <a:r>
              <a:rPr lang="en" sz="1400"/>
              <a:t>square_x = 400</a:t>
            </a:r>
            <a:br>
              <a:rPr lang="en" sz="1400"/>
            </a:br>
            <a:r>
              <a:rPr lang="en" sz="1400"/>
              <a:t>square_y = 300</a:t>
            </a:r>
            <a:br>
              <a:rPr lang="en" sz="1400"/>
            </a:br>
            <a:br>
              <a:rPr lang="en" sz="1400"/>
            </a:br>
            <a:r>
              <a:rPr lang="en" sz="1400"/>
              <a:t>s</a:t>
            </a:r>
            <a:r>
              <a:rPr lang="en" sz="1400"/>
              <a:t>peed_x = 5</a:t>
            </a:r>
            <a:br>
              <a:rPr lang="en" sz="1400"/>
            </a:br>
            <a:r>
              <a:rPr lang="en" sz="1400"/>
              <a:t>s</a:t>
            </a:r>
            <a:r>
              <a:rPr lang="en" sz="1400"/>
              <a:t>peed_y = 5</a:t>
            </a:r>
            <a:endParaRPr sz="1400"/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7375" y="2564150"/>
            <a:ext cx="3090672" cy="2313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The square</a:t>
            </a:r>
            <a:endParaRPr/>
          </a:p>
        </p:txBody>
      </p:sp>
      <p:sp>
        <p:nvSpPr>
          <p:cNvPr id="168" name="Google Shape;168;p25"/>
          <p:cNvSpPr txBox="1"/>
          <p:nvPr>
            <p:ph idx="1" type="body"/>
          </p:nvPr>
        </p:nvSpPr>
        <p:spPr>
          <a:xfrm>
            <a:off x="311700" y="1228675"/>
            <a:ext cx="5312100" cy="3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3C47D"/>
                </a:solidFill>
              </a:rPr>
              <a:t>def</a:t>
            </a:r>
            <a:r>
              <a:rPr lang="en" sz="1200"/>
              <a:t> </a:t>
            </a:r>
            <a:r>
              <a:rPr lang="en" sz="1200">
                <a:solidFill>
                  <a:srgbClr val="3D85C6"/>
                </a:solidFill>
              </a:rPr>
              <a:t>draw</a:t>
            </a:r>
            <a:r>
              <a:rPr lang="en" sz="1200"/>
              <a:t>():</a:t>
            </a:r>
            <a:br>
              <a:rPr lang="en" sz="1200"/>
            </a:br>
            <a:r>
              <a:rPr lang="en" sz="1200"/>
              <a:t>	</a:t>
            </a:r>
            <a:r>
              <a:rPr lang="en" sz="1200">
                <a:solidFill>
                  <a:schemeClr val="accent3"/>
                </a:solidFill>
              </a:rPr>
              <a:t># Previous code…</a:t>
            </a:r>
            <a:br>
              <a:rPr lang="en" sz="1200"/>
            </a:br>
            <a:r>
              <a:rPr lang="en" sz="1200"/>
              <a:t>	</a:t>
            </a:r>
            <a:r>
              <a:rPr lang="en" sz="1200">
                <a:solidFill>
                  <a:srgbClr val="93C47D"/>
                </a:solidFill>
              </a:rPr>
              <a:t>global</a:t>
            </a:r>
            <a:r>
              <a:rPr lang="en" sz="1200"/>
              <a:t> square_x, square_y, speed_x, speed_y</a:t>
            </a:r>
            <a:br>
              <a:rPr lang="en" sz="1200">
                <a:solidFill>
                  <a:schemeClr val="accent3"/>
                </a:solidFill>
              </a:rPr>
            </a:br>
            <a:br>
              <a:rPr lang="en" sz="1200">
                <a:solidFill>
                  <a:schemeClr val="accent3"/>
                </a:solidFill>
              </a:rPr>
            </a:br>
            <a:r>
              <a:rPr lang="en" sz="1200">
                <a:solidFill>
                  <a:schemeClr val="accent3"/>
                </a:solidFill>
              </a:rPr>
              <a:t>	# Draw and move our square</a:t>
            </a:r>
            <a:br>
              <a:rPr lang="en" sz="1200">
                <a:solidFill>
                  <a:schemeClr val="accent3"/>
                </a:solidFill>
              </a:rPr>
            </a:br>
            <a:r>
              <a:rPr lang="en" sz="1200">
                <a:solidFill>
                  <a:schemeClr val="accent3"/>
                </a:solidFill>
              </a:rPr>
              <a:t>	</a:t>
            </a:r>
            <a:r>
              <a:rPr lang="en" sz="1200">
                <a:solidFill>
                  <a:srgbClr val="61C4EB"/>
                </a:solidFill>
              </a:rPr>
              <a:t>square</a:t>
            </a:r>
            <a:r>
              <a:rPr lang="en" sz="1200"/>
              <a:t>(square_x, square_y, 25)</a:t>
            </a:r>
            <a:br>
              <a:rPr lang="en" sz="1200"/>
            </a:br>
            <a:r>
              <a:rPr lang="en" sz="1200"/>
              <a:t>	square_x += speed_x</a:t>
            </a:r>
            <a:br>
              <a:rPr lang="en" sz="1200"/>
            </a:br>
            <a:r>
              <a:rPr lang="en" sz="1200"/>
              <a:t>	square_y += speed_y</a:t>
            </a:r>
            <a:endParaRPr sz="1200"/>
          </a:p>
          <a:p>
            <a:pPr indent="45720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</a:rPr>
              <a:t># Square colliding with right screen edge</a:t>
            </a:r>
            <a:br>
              <a:rPr lang="en" sz="1200">
                <a:solidFill>
                  <a:schemeClr val="accent3"/>
                </a:solidFill>
              </a:rPr>
            </a:br>
            <a:r>
              <a:rPr lang="en" sz="1200"/>
              <a:t>	</a:t>
            </a:r>
            <a:r>
              <a:rPr lang="en" sz="1200">
                <a:solidFill>
                  <a:srgbClr val="93C47D"/>
                </a:solidFill>
              </a:rPr>
              <a:t>if</a:t>
            </a:r>
            <a:r>
              <a:rPr lang="en" sz="1200"/>
              <a:t> square_x + 25 &gt; width:</a:t>
            </a:r>
            <a:br>
              <a:rPr lang="en" sz="1200"/>
            </a:br>
            <a:r>
              <a:rPr lang="en" sz="1200"/>
              <a:t>		speed_x *= -1</a:t>
            </a:r>
            <a:br>
              <a:rPr lang="en" sz="1200"/>
            </a:br>
            <a:r>
              <a:rPr lang="en" sz="1200"/>
              <a:t>	</a:t>
            </a:r>
            <a:endParaRPr sz="1200"/>
          </a:p>
          <a:p>
            <a:pPr indent="45720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</a:rPr>
              <a:t># Square colliding with top and bottom screen edges</a:t>
            </a:r>
            <a:br>
              <a:rPr lang="en" sz="1200"/>
            </a:br>
            <a:r>
              <a:rPr lang="en" sz="1200"/>
              <a:t>	</a:t>
            </a:r>
            <a:r>
              <a:rPr lang="en" sz="1200">
                <a:solidFill>
                  <a:srgbClr val="93C47D"/>
                </a:solidFill>
              </a:rPr>
              <a:t>if</a:t>
            </a:r>
            <a:r>
              <a:rPr lang="en" sz="1200"/>
              <a:t> square_y &lt; 0 </a:t>
            </a:r>
            <a:r>
              <a:rPr lang="en" sz="1200">
                <a:solidFill>
                  <a:srgbClr val="93C47D"/>
                </a:solidFill>
              </a:rPr>
              <a:t>or</a:t>
            </a:r>
            <a:r>
              <a:rPr lang="en" sz="1200"/>
              <a:t> square_y + 25 &gt; height:</a:t>
            </a:r>
            <a:br>
              <a:rPr lang="en" sz="1200"/>
            </a:br>
            <a:r>
              <a:rPr lang="en" sz="1200"/>
              <a:t>		speed_y *= -1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69" name="Google Shape;169;p25"/>
          <p:cNvSpPr/>
          <p:nvPr/>
        </p:nvSpPr>
        <p:spPr>
          <a:xfrm>
            <a:off x="7177900" y="1734875"/>
            <a:ext cx="294600" cy="294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5"/>
          <p:cNvSpPr txBox="1"/>
          <p:nvPr/>
        </p:nvSpPr>
        <p:spPr>
          <a:xfrm>
            <a:off x="7177900" y="1284300"/>
            <a:ext cx="4971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25</a:t>
            </a:r>
            <a:endParaRPr sz="1200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1" name="Google Shape;171;p25"/>
          <p:cNvSpPr/>
          <p:nvPr/>
        </p:nvSpPr>
        <p:spPr>
          <a:xfrm rot="5400000">
            <a:off x="7272550" y="1466700"/>
            <a:ext cx="105300" cy="3297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72" name="Google Shape;172;p25"/>
          <p:cNvSpPr txBox="1"/>
          <p:nvPr/>
        </p:nvSpPr>
        <p:spPr>
          <a:xfrm>
            <a:off x="7635175" y="1734875"/>
            <a:ext cx="4971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25</a:t>
            </a:r>
            <a:endParaRPr sz="1200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3" name="Google Shape;173;p25"/>
          <p:cNvSpPr/>
          <p:nvPr/>
        </p:nvSpPr>
        <p:spPr>
          <a:xfrm rot="10800000">
            <a:off x="7529875" y="1717325"/>
            <a:ext cx="105300" cy="3297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74" name="Google Shape;174;p25"/>
          <p:cNvSpPr/>
          <p:nvPr/>
        </p:nvSpPr>
        <p:spPr>
          <a:xfrm>
            <a:off x="6194638" y="2920700"/>
            <a:ext cx="294600" cy="294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5"/>
          <p:cNvSpPr txBox="1"/>
          <p:nvPr/>
        </p:nvSpPr>
        <p:spPr>
          <a:xfrm>
            <a:off x="5368813" y="2610700"/>
            <a:ext cx="8247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square_x</a:t>
            </a:r>
            <a:endParaRPr sz="1000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176" name="Google Shape;176;p25"/>
          <p:cNvCxnSpPr/>
          <p:nvPr/>
        </p:nvCxnSpPr>
        <p:spPr>
          <a:xfrm>
            <a:off x="6198038" y="2610700"/>
            <a:ext cx="0" cy="820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77" name="Google Shape;177;p25"/>
          <p:cNvCxnSpPr/>
          <p:nvPr/>
        </p:nvCxnSpPr>
        <p:spPr>
          <a:xfrm>
            <a:off x="6590488" y="2394800"/>
            <a:ext cx="0" cy="1071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8" name="Google Shape;178;p25"/>
          <p:cNvSpPr txBox="1"/>
          <p:nvPr/>
        </p:nvSpPr>
        <p:spPr>
          <a:xfrm>
            <a:off x="6641088" y="2433600"/>
            <a:ext cx="8247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Code Pro"/>
                <a:ea typeface="Source Code Pro"/>
                <a:cs typeface="Source Code Pro"/>
                <a:sym typeface="Source Code Pro"/>
              </a:rPr>
              <a:t>width</a:t>
            </a:r>
            <a:endParaRPr sz="1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9" name="Google Shape;179;p25"/>
          <p:cNvSpPr/>
          <p:nvPr/>
        </p:nvSpPr>
        <p:spPr>
          <a:xfrm rot="5400000">
            <a:off x="6280875" y="4116563"/>
            <a:ext cx="294600" cy="294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5"/>
          <p:cNvSpPr txBox="1"/>
          <p:nvPr/>
        </p:nvSpPr>
        <p:spPr>
          <a:xfrm>
            <a:off x="6318900" y="3756263"/>
            <a:ext cx="8247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square_y</a:t>
            </a:r>
            <a:endParaRPr sz="1000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181" name="Google Shape;181;p25"/>
          <p:cNvCxnSpPr/>
          <p:nvPr/>
        </p:nvCxnSpPr>
        <p:spPr>
          <a:xfrm>
            <a:off x="6475225" y="3709713"/>
            <a:ext cx="0" cy="820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82" name="Google Shape;182;p25"/>
          <p:cNvCxnSpPr/>
          <p:nvPr/>
        </p:nvCxnSpPr>
        <p:spPr>
          <a:xfrm>
            <a:off x="6565725" y="3976763"/>
            <a:ext cx="0" cy="1071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3" name="Google Shape;183;p25"/>
          <p:cNvSpPr txBox="1"/>
          <p:nvPr/>
        </p:nvSpPr>
        <p:spPr>
          <a:xfrm>
            <a:off x="6772550" y="4168888"/>
            <a:ext cx="8247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Code Pro"/>
                <a:ea typeface="Source Code Pro"/>
                <a:cs typeface="Source Code Pro"/>
                <a:sym typeface="Source Code Pro"/>
              </a:rPr>
              <a:t>height</a:t>
            </a:r>
            <a:endParaRPr sz="1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4" name="Google Shape;184;p25"/>
          <p:cNvSpPr/>
          <p:nvPr/>
        </p:nvSpPr>
        <p:spPr>
          <a:xfrm rot="5400000">
            <a:off x="8069363" y="4463725"/>
            <a:ext cx="294600" cy="294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5"/>
          <p:cNvSpPr txBox="1"/>
          <p:nvPr/>
        </p:nvSpPr>
        <p:spPr>
          <a:xfrm>
            <a:off x="8107388" y="4103425"/>
            <a:ext cx="8247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square_y</a:t>
            </a:r>
            <a:endParaRPr sz="1000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186" name="Google Shape;186;p25"/>
          <p:cNvCxnSpPr/>
          <p:nvPr/>
        </p:nvCxnSpPr>
        <p:spPr>
          <a:xfrm>
            <a:off x="8263713" y="4056875"/>
            <a:ext cx="0" cy="820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87" name="Google Shape;187;p25"/>
          <p:cNvCxnSpPr/>
          <p:nvPr/>
        </p:nvCxnSpPr>
        <p:spPr>
          <a:xfrm>
            <a:off x="8329963" y="3587388"/>
            <a:ext cx="0" cy="1071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8" name="Google Shape;188;p25"/>
          <p:cNvSpPr txBox="1"/>
          <p:nvPr/>
        </p:nvSpPr>
        <p:spPr>
          <a:xfrm>
            <a:off x="8533392" y="3769413"/>
            <a:ext cx="294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Code Pro"/>
                <a:ea typeface="Source Code Pro"/>
                <a:cs typeface="Source Code Pro"/>
                <a:sym typeface="Source Code Pro"/>
              </a:rPr>
              <a:t>0</a:t>
            </a:r>
            <a:endParaRPr sz="1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The bricks</a:t>
            </a:r>
            <a:endParaRPr/>
          </a:p>
        </p:txBody>
      </p:sp>
      <p:sp>
        <p:nvSpPr>
          <p:cNvPr id="194" name="Google Shape;194;p26"/>
          <p:cNvSpPr txBox="1"/>
          <p:nvPr>
            <p:ph idx="1" type="body"/>
          </p:nvPr>
        </p:nvSpPr>
        <p:spPr>
          <a:xfrm>
            <a:off x="311700" y="1228675"/>
            <a:ext cx="8520600" cy="28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the bricks, we need three different lists for each of the following: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Their x-positions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Their y-positions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Keeping track of which bricks we hit</a:t>
            </a:r>
            <a:br>
              <a:rPr lang="en"/>
            </a:br>
            <a:br>
              <a:rPr lang="en"/>
            </a:br>
            <a:br>
              <a:rPr lang="en"/>
            </a:br>
            <a:r>
              <a:rPr lang="en"/>
              <a:t>bricks_x = [ 580, 580, 580, ... ]</a:t>
            </a:r>
            <a:br>
              <a:rPr lang="en"/>
            </a:br>
            <a:r>
              <a:rPr lang="en"/>
              <a:t>bricks_y = [ 10, 120, 230, ... ]</a:t>
            </a:r>
            <a:br>
              <a:rPr lang="en"/>
            </a:br>
            <a:r>
              <a:rPr lang="en"/>
              <a:t>bricks_hit = [ </a:t>
            </a:r>
            <a:r>
              <a:rPr lang="en">
                <a:solidFill>
                  <a:srgbClr val="93C47D"/>
                </a:solidFill>
              </a:rPr>
              <a:t>False</a:t>
            </a:r>
            <a:r>
              <a:rPr lang="en"/>
              <a:t>, </a:t>
            </a:r>
            <a:r>
              <a:rPr lang="en">
                <a:solidFill>
                  <a:srgbClr val="93C47D"/>
                </a:solidFill>
              </a:rPr>
              <a:t>False</a:t>
            </a:r>
            <a:r>
              <a:rPr lang="en"/>
              <a:t>, ... ]</a:t>
            </a:r>
            <a:endParaRPr/>
          </a:p>
          <a:p>
            <a:pPr indent="0" lvl="0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95" name="Google Shape;19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9900" y="2564150"/>
            <a:ext cx="3090672" cy="231343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6"/>
          <p:cNvSpPr txBox="1"/>
          <p:nvPr/>
        </p:nvSpPr>
        <p:spPr>
          <a:xfrm>
            <a:off x="311700" y="4338725"/>
            <a:ext cx="51186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Tip</a:t>
            </a:r>
            <a:r>
              <a:rPr lang="en" sz="12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: You could also make a for loop in setup() to create all your bricks automatically!</a:t>
            </a:r>
            <a:endParaRPr sz="12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The bricks</a:t>
            </a:r>
            <a:endParaRPr/>
          </a:p>
        </p:txBody>
      </p:sp>
      <p:sp>
        <p:nvSpPr>
          <p:cNvPr id="202" name="Google Shape;202;p27"/>
          <p:cNvSpPr txBox="1"/>
          <p:nvPr>
            <p:ph idx="1" type="body"/>
          </p:nvPr>
        </p:nvSpPr>
        <p:spPr>
          <a:xfrm>
            <a:off x="311700" y="1228675"/>
            <a:ext cx="8520600" cy="3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3C47D"/>
                </a:solidFill>
              </a:rPr>
              <a:t>def</a:t>
            </a:r>
            <a:r>
              <a:rPr lang="en" sz="1200"/>
              <a:t> </a:t>
            </a:r>
            <a:r>
              <a:rPr lang="en" sz="1200">
                <a:solidFill>
                  <a:srgbClr val="3D85C6"/>
                </a:solidFill>
              </a:rPr>
              <a:t>draw</a:t>
            </a:r>
            <a:r>
              <a:rPr lang="en" sz="1200"/>
              <a:t>():</a:t>
            </a:r>
            <a:br>
              <a:rPr lang="en" sz="1200"/>
            </a:br>
            <a:r>
              <a:rPr lang="en" sz="1200"/>
              <a:t>	</a:t>
            </a:r>
            <a:r>
              <a:rPr lang="en" sz="1200">
                <a:solidFill>
                  <a:schemeClr val="accent3"/>
                </a:solidFill>
              </a:rPr>
              <a:t># Previous code…</a:t>
            </a:r>
            <a:br>
              <a:rPr lang="en" sz="1200"/>
            </a:br>
            <a:r>
              <a:rPr lang="en" sz="1200"/>
              <a:t>	</a:t>
            </a:r>
            <a:r>
              <a:rPr lang="en" sz="1200">
                <a:solidFill>
                  <a:srgbClr val="93C47D"/>
                </a:solidFill>
              </a:rPr>
              <a:t>global</a:t>
            </a:r>
            <a:r>
              <a:rPr lang="en" sz="1200"/>
              <a:t> bricks_x, bricks_y, bricks_hit</a:t>
            </a:r>
            <a:endParaRPr sz="1200">
              <a:solidFill>
                <a:schemeClr val="accent3"/>
              </a:solidFill>
            </a:endParaRPr>
          </a:p>
          <a:p>
            <a:pPr indent="45720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</a:rPr>
              <a:t># Make a loop which runs for every single brick we have</a:t>
            </a:r>
            <a:br>
              <a:rPr lang="en" sz="1200">
                <a:solidFill>
                  <a:srgbClr val="93C47D"/>
                </a:solidFill>
              </a:rPr>
            </a:br>
            <a:r>
              <a:rPr lang="en" sz="1200">
                <a:solidFill>
                  <a:srgbClr val="93C47D"/>
                </a:solidFill>
              </a:rPr>
              <a:t>	for</a:t>
            </a:r>
            <a:r>
              <a:rPr lang="en" sz="1200"/>
              <a:t> i </a:t>
            </a:r>
            <a:r>
              <a:rPr lang="en" sz="1200">
                <a:solidFill>
                  <a:srgbClr val="93C47D"/>
                </a:solidFill>
              </a:rPr>
              <a:t>in</a:t>
            </a:r>
            <a:r>
              <a:rPr lang="en" sz="1200"/>
              <a:t> </a:t>
            </a:r>
            <a:r>
              <a:rPr lang="en" sz="1200">
                <a:solidFill>
                  <a:srgbClr val="61C4EB"/>
                </a:solidFill>
              </a:rPr>
              <a:t>range</a:t>
            </a:r>
            <a:r>
              <a:rPr lang="en" sz="1200"/>
              <a:t>(</a:t>
            </a:r>
            <a:r>
              <a:rPr lang="en" sz="1200">
                <a:solidFill>
                  <a:srgbClr val="61C4EB"/>
                </a:solidFill>
              </a:rPr>
              <a:t>len</a:t>
            </a:r>
            <a:r>
              <a:rPr lang="en" sz="1200"/>
              <a:t>(bricks_x)):</a:t>
            </a:r>
            <a:br>
              <a:rPr lang="en" sz="1200"/>
            </a:br>
            <a:r>
              <a:rPr lang="en" sz="1200"/>
              <a:t>		</a:t>
            </a:r>
            <a:r>
              <a:rPr lang="en" sz="1200">
                <a:solidFill>
                  <a:schemeClr val="accent3"/>
                </a:solidFill>
              </a:rPr>
              <a:t># Only worry about bricks we haven't hit yet, ignore those we have hit</a:t>
            </a:r>
            <a:br>
              <a:rPr lang="en" sz="1200">
                <a:solidFill>
                  <a:schemeClr val="accent3"/>
                </a:solidFill>
              </a:rPr>
            </a:br>
            <a:r>
              <a:rPr lang="en" sz="1200"/>
              <a:t>		</a:t>
            </a:r>
            <a:r>
              <a:rPr lang="en" sz="1200">
                <a:solidFill>
                  <a:srgbClr val="93C47D"/>
                </a:solidFill>
              </a:rPr>
              <a:t>if not</a:t>
            </a:r>
            <a:r>
              <a:rPr lang="en" sz="1200"/>
              <a:t> bricks_hit[i]:</a:t>
            </a:r>
            <a:br>
              <a:rPr lang="en" sz="1200"/>
            </a:br>
            <a:r>
              <a:rPr lang="en" sz="1200"/>
              <a:t>			</a:t>
            </a:r>
            <a:r>
              <a:rPr lang="en" sz="1200">
                <a:solidFill>
                  <a:schemeClr val="accent3"/>
                </a:solidFill>
              </a:rPr>
              <a:t># Draw the brick</a:t>
            </a:r>
            <a:br>
              <a:rPr lang="en" sz="1200">
                <a:solidFill>
                  <a:schemeClr val="accent3"/>
                </a:solidFill>
              </a:rPr>
            </a:br>
            <a:r>
              <a:rPr lang="en" sz="1200"/>
              <a:t>			</a:t>
            </a:r>
            <a:r>
              <a:rPr lang="en" sz="1200">
                <a:solidFill>
                  <a:srgbClr val="61C4EB"/>
                </a:solidFill>
              </a:rPr>
              <a:t>rect</a:t>
            </a:r>
            <a:r>
              <a:rPr lang="en" sz="1200"/>
              <a:t>(bricks_x[i], bricks_y[i], 20, 80)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Collisions</a:t>
            </a:r>
            <a:endParaRPr/>
          </a:p>
        </p:txBody>
      </p:sp>
      <p:sp>
        <p:nvSpPr>
          <p:cNvPr id="208" name="Google Shape;208;p28"/>
          <p:cNvSpPr txBox="1"/>
          <p:nvPr>
            <p:ph idx="1" type="body"/>
          </p:nvPr>
        </p:nvSpPr>
        <p:spPr>
          <a:xfrm>
            <a:off x="311700" y="1228675"/>
            <a:ext cx="8520600" cy="36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collisions, w</a:t>
            </a:r>
            <a:r>
              <a:rPr lang="en" sz="1400"/>
              <a:t>e’ll be using the handy overlap() function that we made earlier.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can also break it up into two different parts: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Collisions with the paddle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Collisions with the bricks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209" name="Google Shape;20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7300" y="2564150"/>
            <a:ext cx="3090672" cy="2313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/>
          <p:nvPr>
            <p:ph idx="1" type="body"/>
          </p:nvPr>
        </p:nvSpPr>
        <p:spPr>
          <a:xfrm>
            <a:off x="311700" y="1228675"/>
            <a:ext cx="5024700" cy="23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3C47D"/>
                </a:solidFill>
              </a:rPr>
              <a:t>def</a:t>
            </a:r>
            <a:r>
              <a:rPr lang="en" sz="1200"/>
              <a:t> </a:t>
            </a:r>
            <a:r>
              <a:rPr lang="en" sz="1200">
                <a:solidFill>
                  <a:srgbClr val="3D85C6"/>
                </a:solidFill>
              </a:rPr>
              <a:t>draw</a:t>
            </a:r>
            <a:r>
              <a:rPr lang="en" sz="1200"/>
              <a:t>():</a:t>
            </a:r>
            <a:br>
              <a:rPr lang="en" sz="1200"/>
            </a:br>
            <a:r>
              <a:rPr lang="en" sz="1200"/>
              <a:t>	</a:t>
            </a:r>
            <a:r>
              <a:rPr lang="en" sz="1200">
                <a:solidFill>
                  <a:schemeClr val="accent3"/>
                </a:solidFill>
              </a:rPr>
              <a:t># Previous code…</a:t>
            </a:r>
            <a:br>
              <a:rPr lang="en" sz="1200"/>
            </a:br>
            <a:r>
              <a:rPr lang="en" sz="1200"/>
              <a:t>	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/>
              <a:t>	</a:t>
            </a:r>
            <a:r>
              <a:rPr lang="en" sz="1200">
                <a:solidFill>
                  <a:schemeClr val="accent3"/>
                </a:solidFill>
              </a:rPr>
              <a:t># Square colliding with paddle</a:t>
            </a:r>
            <a:br>
              <a:rPr lang="en" sz="1200">
                <a:solidFill>
                  <a:schemeClr val="accent3"/>
                </a:solidFill>
              </a:rPr>
            </a:br>
            <a:r>
              <a:rPr lang="en" sz="1200">
                <a:solidFill>
                  <a:schemeClr val="accent3"/>
                </a:solidFill>
              </a:rPr>
              <a:t>	</a:t>
            </a:r>
            <a:r>
              <a:rPr lang="en" sz="1200"/>
              <a:t>hit_x = overlap(square_x, 25, 40, 20)</a:t>
            </a:r>
            <a:br>
              <a:rPr lang="en" sz="1200"/>
            </a:br>
            <a:r>
              <a:rPr lang="en" sz="1200"/>
              <a:t>	hit_y = overlap(square_y, 25, </a:t>
            </a:r>
            <a:r>
              <a:rPr lang="en" sz="1200">
                <a:solidFill>
                  <a:schemeClr val="accent5"/>
                </a:solidFill>
              </a:rPr>
              <a:t>mouseY</a:t>
            </a:r>
            <a:r>
              <a:rPr lang="en" sz="1200"/>
              <a:t> - 50, 100)</a:t>
            </a:r>
            <a:br>
              <a:rPr lang="en" sz="1200"/>
            </a:br>
            <a:r>
              <a:rPr lang="en" sz="1200"/>
              <a:t>	</a:t>
            </a:r>
            <a:r>
              <a:rPr lang="en" sz="1200">
                <a:solidFill>
                  <a:srgbClr val="93C47D"/>
                </a:solidFill>
              </a:rPr>
              <a:t>if</a:t>
            </a:r>
            <a:r>
              <a:rPr lang="en" sz="1200"/>
              <a:t> hit_x </a:t>
            </a:r>
            <a:r>
              <a:rPr lang="en" sz="1200">
                <a:solidFill>
                  <a:srgbClr val="93C47D"/>
                </a:solidFill>
              </a:rPr>
              <a:t>and </a:t>
            </a:r>
            <a:r>
              <a:rPr lang="en" sz="1200"/>
              <a:t>hit_y:</a:t>
            </a:r>
            <a:br>
              <a:rPr lang="en" sz="1200"/>
            </a:br>
            <a:r>
              <a:rPr lang="en" sz="1200"/>
              <a:t>		speed_x *= -1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15" name="Google Shape;215;p2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Collision - with paddle</a:t>
            </a:r>
            <a:endParaRPr/>
          </a:p>
        </p:txBody>
      </p:sp>
      <p:sp>
        <p:nvSpPr>
          <p:cNvPr id="216" name="Google Shape;216;p29"/>
          <p:cNvSpPr/>
          <p:nvPr/>
        </p:nvSpPr>
        <p:spPr>
          <a:xfrm>
            <a:off x="5668438" y="3774075"/>
            <a:ext cx="294600" cy="1134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217" name="Google Shape;217;p29"/>
          <p:cNvSpPr/>
          <p:nvPr/>
        </p:nvSpPr>
        <p:spPr>
          <a:xfrm>
            <a:off x="5878763" y="3418200"/>
            <a:ext cx="294600" cy="294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9"/>
          <p:cNvSpPr/>
          <p:nvPr/>
        </p:nvSpPr>
        <p:spPr>
          <a:xfrm>
            <a:off x="5878763" y="3700125"/>
            <a:ext cx="294600" cy="1033200"/>
          </a:xfrm>
          <a:prstGeom prst="rect">
            <a:avLst/>
          </a:prstGeom>
          <a:solidFill>
            <a:srgbClr val="FF0000">
              <a:alpha val="34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9"/>
          <p:cNvSpPr/>
          <p:nvPr/>
        </p:nvSpPr>
        <p:spPr>
          <a:xfrm>
            <a:off x="6238263" y="2057825"/>
            <a:ext cx="294600" cy="294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9"/>
          <p:cNvSpPr txBox="1"/>
          <p:nvPr/>
        </p:nvSpPr>
        <p:spPr>
          <a:xfrm>
            <a:off x="6238263" y="1607250"/>
            <a:ext cx="4971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25</a:t>
            </a:r>
            <a:endParaRPr sz="1200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21" name="Google Shape;221;p29"/>
          <p:cNvSpPr/>
          <p:nvPr/>
        </p:nvSpPr>
        <p:spPr>
          <a:xfrm rot="5400000">
            <a:off x="6332913" y="1789650"/>
            <a:ext cx="105300" cy="3297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22" name="Google Shape;222;p29"/>
          <p:cNvSpPr txBox="1"/>
          <p:nvPr/>
        </p:nvSpPr>
        <p:spPr>
          <a:xfrm>
            <a:off x="6695538" y="2057825"/>
            <a:ext cx="4971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25</a:t>
            </a:r>
            <a:endParaRPr sz="1200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23" name="Google Shape;223;p29"/>
          <p:cNvSpPr/>
          <p:nvPr/>
        </p:nvSpPr>
        <p:spPr>
          <a:xfrm rot="10800000">
            <a:off x="6590238" y="2040275"/>
            <a:ext cx="105300" cy="3297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24" name="Google Shape;224;p29"/>
          <p:cNvSpPr/>
          <p:nvPr/>
        </p:nvSpPr>
        <p:spPr>
          <a:xfrm>
            <a:off x="7754188" y="1607250"/>
            <a:ext cx="294600" cy="1134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225" name="Google Shape;225;p29"/>
          <p:cNvSpPr/>
          <p:nvPr/>
        </p:nvSpPr>
        <p:spPr>
          <a:xfrm rot="5400000">
            <a:off x="7848838" y="1275875"/>
            <a:ext cx="105300" cy="3297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26" name="Google Shape;226;p29"/>
          <p:cNvSpPr/>
          <p:nvPr/>
        </p:nvSpPr>
        <p:spPr>
          <a:xfrm rot="10800000">
            <a:off x="8162350" y="1612925"/>
            <a:ext cx="224700" cy="10938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27" name="Google Shape;227;p29"/>
          <p:cNvSpPr txBox="1"/>
          <p:nvPr/>
        </p:nvSpPr>
        <p:spPr>
          <a:xfrm>
            <a:off x="7703497" y="1093850"/>
            <a:ext cx="3960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</a:t>
            </a:r>
            <a:endParaRPr sz="1200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28" name="Google Shape;228;p29"/>
          <p:cNvSpPr txBox="1"/>
          <p:nvPr/>
        </p:nvSpPr>
        <p:spPr>
          <a:xfrm>
            <a:off x="8387050" y="1972075"/>
            <a:ext cx="4971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100</a:t>
            </a:r>
            <a:endParaRPr sz="1200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29" name="Google Shape;229;p29"/>
          <p:cNvSpPr txBox="1"/>
          <p:nvPr/>
        </p:nvSpPr>
        <p:spPr>
          <a:xfrm>
            <a:off x="5054075" y="2973200"/>
            <a:ext cx="8247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square_x</a:t>
            </a:r>
            <a:endParaRPr sz="1000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30" name="Google Shape;230;p29"/>
          <p:cNvSpPr txBox="1"/>
          <p:nvPr/>
        </p:nvSpPr>
        <p:spPr>
          <a:xfrm>
            <a:off x="5244950" y="3520100"/>
            <a:ext cx="3960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25</a:t>
            </a:r>
            <a:endParaRPr sz="1000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231" name="Google Shape;231;p29"/>
          <p:cNvCxnSpPr/>
          <p:nvPr/>
        </p:nvCxnSpPr>
        <p:spPr>
          <a:xfrm>
            <a:off x="5883300" y="2973200"/>
            <a:ext cx="0" cy="2180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32" name="Google Shape;232;p29"/>
          <p:cNvCxnSpPr/>
          <p:nvPr/>
        </p:nvCxnSpPr>
        <p:spPr>
          <a:xfrm>
            <a:off x="5654700" y="3384600"/>
            <a:ext cx="0" cy="17763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33" name="Google Shape;233;p29"/>
          <p:cNvSpPr/>
          <p:nvPr/>
        </p:nvSpPr>
        <p:spPr>
          <a:xfrm>
            <a:off x="8134888" y="3656600"/>
            <a:ext cx="294600" cy="1134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234" name="Google Shape;234;p29"/>
          <p:cNvSpPr/>
          <p:nvPr/>
        </p:nvSpPr>
        <p:spPr>
          <a:xfrm>
            <a:off x="8650013" y="3453125"/>
            <a:ext cx="294600" cy="294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9"/>
          <p:cNvSpPr/>
          <p:nvPr/>
        </p:nvSpPr>
        <p:spPr>
          <a:xfrm rot="5400000">
            <a:off x="7990638" y="3082425"/>
            <a:ext cx="294600" cy="1033200"/>
          </a:xfrm>
          <a:prstGeom prst="rect">
            <a:avLst/>
          </a:prstGeom>
          <a:solidFill>
            <a:srgbClr val="FF0000">
              <a:alpha val="34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9"/>
          <p:cNvSpPr txBox="1"/>
          <p:nvPr/>
        </p:nvSpPr>
        <p:spPr>
          <a:xfrm>
            <a:off x="8066350" y="3158525"/>
            <a:ext cx="8247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square_y</a:t>
            </a:r>
            <a:endParaRPr sz="1000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37" name="Google Shape;237;p29"/>
          <p:cNvSpPr txBox="1"/>
          <p:nvPr/>
        </p:nvSpPr>
        <p:spPr>
          <a:xfrm>
            <a:off x="6789938" y="3667400"/>
            <a:ext cx="10332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mouseY - 50</a:t>
            </a:r>
            <a:endParaRPr sz="1000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238" name="Google Shape;238;p29"/>
          <p:cNvCxnSpPr/>
          <p:nvPr/>
        </p:nvCxnSpPr>
        <p:spPr>
          <a:xfrm>
            <a:off x="6910350" y="3453125"/>
            <a:ext cx="20685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39" name="Google Shape;239;p29"/>
          <p:cNvCxnSpPr/>
          <p:nvPr/>
        </p:nvCxnSpPr>
        <p:spPr>
          <a:xfrm>
            <a:off x="6906400" y="3667400"/>
            <a:ext cx="2153400" cy="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Collision - with bricks</a:t>
            </a:r>
            <a:endParaRPr/>
          </a:p>
        </p:txBody>
      </p:sp>
      <p:sp>
        <p:nvSpPr>
          <p:cNvPr id="245" name="Google Shape;245;p30"/>
          <p:cNvSpPr txBox="1"/>
          <p:nvPr>
            <p:ph idx="1" type="body"/>
          </p:nvPr>
        </p:nvSpPr>
        <p:spPr>
          <a:xfrm>
            <a:off x="220799" y="1092323"/>
            <a:ext cx="5875800" cy="25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3C47D"/>
                </a:solidFill>
              </a:rPr>
              <a:t>def</a:t>
            </a:r>
            <a:r>
              <a:rPr lang="en" sz="1200"/>
              <a:t> </a:t>
            </a:r>
            <a:r>
              <a:rPr lang="en" sz="1200">
                <a:solidFill>
                  <a:srgbClr val="3D85C6"/>
                </a:solidFill>
              </a:rPr>
              <a:t>draw</a:t>
            </a:r>
            <a:r>
              <a:rPr lang="en" sz="1200"/>
              <a:t>():</a:t>
            </a:r>
            <a:br>
              <a:rPr lang="en" sz="1200"/>
            </a:br>
            <a:r>
              <a:rPr lang="en" sz="1200"/>
              <a:t>	</a:t>
            </a:r>
            <a:r>
              <a:rPr lang="en" sz="1200">
                <a:solidFill>
                  <a:schemeClr val="accent3"/>
                </a:solidFill>
              </a:rPr>
              <a:t># Previous code…</a:t>
            </a:r>
            <a:br>
              <a:rPr lang="en" sz="1200">
                <a:solidFill>
                  <a:schemeClr val="accent3"/>
                </a:solidFill>
              </a:rPr>
            </a:br>
            <a:br>
              <a:rPr lang="en" sz="1200">
                <a:solidFill>
                  <a:srgbClr val="93C47D"/>
                </a:solidFill>
              </a:rPr>
            </a:br>
            <a:r>
              <a:rPr lang="en" sz="1200">
                <a:solidFill>
                  <a:srgbClr val="93C47D"/>
                </a:solidFill>
              </a:rPr>
              <a:t>	for</a:t>
            </a:r>
            <a:r>
              <a:rPr lang="en" sz="1200"/>
              <a:t> i </a:t>
            </a:r>
            <a:r>
              <a:rPr lang="en" sz="1200">
                <a:solidFill>
                  <a:srgbClr val="93C47D"/>
                </a:solidFill>
              </a:rPr>
              <a:t>in</a:t>
            </a:r>
            <a:r>
              <a:rPr lang="en" sz="1200"/>
              <a:t> </a:t>
            </a:r>
            <a:r>
              <a:rPr lang="en" sz="1200">
                <a:solidFill>
                  <a:srgbClr val="61C4EB"/>
                </a:solidFill>
              </a:rPr>
              <a:t>range</a:t>
            </a:r>
            <a:r>
              <a:rPr lang="en" sz="1200"/>
              <a:t>(</a:t>
            </a:r>
            <a:r>
              <a:rPr lang="en" sz="1200">
                <a:solidFill>
                  <a:srgbClr val="61C4EB"/>
                </a:solidFill>
              </a:rPr>
              <a:t>len</a:t>
            </a:r>
            <a:r>
              <a:rPr lang="en" sz="1200"/>
              <a:t>(bricks_x)):</a:t>
            </a:r>
            <a:br>
              <a:rPr lang="en" sz="1200">
                <a:solidFill>
                  <a:schemeClr val="accent3"/>
                </a:solidFill>
              </a:rPr>
            </a:br>
            <a:r>
              <a:rPr lang="en" sz="1200"/>
              <a:t>		</a:t>
            </a:r>
            <a:r>
              <a:rPr lang="en" sz="1200">
                <a:solidFill>
                  <a:srgbClr val="93C47D"/>
                </a:solidFill>
              </a:rPr>
              <a:t>if not</a:t>
            </a:r>
            <a:r>
              <a:rPr lang="en" sz="1200"/>
              <a:t> bricks_hit[i]:</a:t>
            </a:r>
            <a:br>
              <a:rPr lang="en" sz="1200">
                <a:solidFill>
                  <a:schemeClr val="accent3"/>
                </a:solidFill>
              </a:rPr>
            </a:br>
            <a:r>
              <a:rPr lang="en" sz="1200"/>
              <a:t>			</a:t>
            </a:r>
            <a:r>
              <a:rPr lang="en" sz="1200">
                <a:solidFill>
                  <a:srgbClr val="61C4EB"/>
                </a:solidFill>
              </a:rPr>
              <a:t>rect</a:t>
            </a:r>
            <a:r>
              <a:rPr lang="en" sz="1200"/>
              <a:t>(bricks_x[i], bricks_y[i], 20, 80)</a:t>
            </a:r>
            <a:br>
              <a:rPr lang="en" sz="1200"/>
            </a:br>
            <a:r>
              <a:rPr lang="en" sz="1200"/>
              <a:t>			</a:t>
            </a:r>
            <a:br>
              <a:rPr lang="en" sz="1200"/>
            </a:br>
            <a:r>
              <a:rPr lang="en" sz="1200"/>
              <a:t>			</a:t>
            </a:r>
            <a:r>
              <a:rPr b="1" lang="en" sz="1200"/>
              <a:t>h</a:t>
            </a:r>
            <a:r>
              <a:rPr b="1" lang="en" sz="1200"/>
              <a:t>it_x = </a:t>
            </a:r>
            <a:r>
              <a:rPr b="1" lang="en" sz="1200"/>
              <a:t>overlap(square_x, 25, bricks_x[i], 20)</a:t>
            </a:r>
            <a:br>
              <a:rPr b="1" lang="en" sz="1200"/>
            </a:br>
            <a:r>
              <a:rPr b="1" lang="en" sz="1200"/>
              <a:t>			hit_y = overlap(square_y, 25, bricks_y[i], 80)</a:t>
            </a:r>
            <a:br>
              <a:rPr b="1" lang="en" sz="1200"/>
            </a:br>
            <a:r>
              <a:rPr b="1" lang="en" sz="1200"/>
              <a:t>			</a:t>
            </a:r>
            <a:r>
              <a:rPr b="1" lang="en" sz="1200">
                <a:solidFill>
                  <a:srgbClr val="93C47D"/>
                </a:solidFill>
              </a:rPr>
              <a:t>if</a:t>
            </a:r>
            <a:r>
              <a:rPr b="1" lang="en" sz="1200"/>
              <a:t> hit_x </a:t>
            </a:r>
            <a:r>
              <a:rPr b="1" lang="en" sz="1200">
                <a:solidFill>
                  <a:srgbClr val="93C47D"/>
                </a:solidFill>
              </a:rPr>
              <a:t>and</a:t>
            </a:r>
            <a:r>
              <a:rPr b="1" lang="en" sz="1200"/>
              <a:t> hit_y:</a:t>
            </a:r>
            <a:br>
              <a:rPr b="1" lang="en" sz="1200"/>
            </a:br>
            <a:r>
              <a:rPr b="1" lang="en" sz="1200"/>
              <a:t>				bricks_hit[i] = </a:t>
            </a:r>
            <a:r>
              <a:rPr b="1" lang="en" sz="1200">
                <a:solidFill>
                  <a:srgbClr val="93C47D"/>
                </a:solidFill>
              </a:rPr>
              <a:t>True</a:t>
            </a:r>
            <a:br>
              <a:rPr b="1" lang="en" sz="1200"/>
            </a:br>
            <a:r>
              <a:rPr b="1" lang="en" sz="1200"/>
              <a:t>				speed_x *= -1</a:t>
            </a:r>
            <a:endParaRPr b="1" sz="1200"/>
          </a:p>
          <a:p>
            <a:pPr indent="45720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46" name="Google Shape;246;p30"/>
          <p:cNvSpPr/>
          <p:nvPr/>
        </p:nvSpPr>
        <p:spPr>
          <a:xfrm>
            <a:off x="5973238" y="3850275"/>
            <a:ext cx="294600" cy="1134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247" name="Google Shape;247;p30"/>
          <p:cNvSpPr/>
          <p:nvPr/>
        </p:nvSpPr>
        <p:spPr>
          <a:xfrm>
            <a:off x="6183563" y="3494400"/>
            <a:ext cx="294600" cy="294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0"/>
          <p:cNvSpPr/>
          <p:nvPr/>
        </p:nvSpPr>
        <p:spPr>
          <a:xfrm>
            <a:off x="6183563" y="3776325"/>
            <a:ext cx="294600" cy="1033200"/>
          </a:xfrm>
          <a:prstGeom prst="rect">
            <a:avLst/>
          </a:prstGeom>
          <a:solidFill>
            <a:srgbClr val="FF0000">
              <a:alpha val="34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0"/>
          <p:cNvSpPr/>
          <p:nvPr/>
        </p:nvSpPr>
        <p:spPr>
          <a:xfrm>
            <a:off x="6238263" y="2057825"/>
            <a:ext cx="294600" cy="294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0"/>
          <p:cNvSpPr txBox="1"/>
          <p:nvPr/>
        </p:nvSpPr>
        <p:spPr>
          <a:xfrm>
            <a:off x="6238263" y="1607250"/>
            <a:ext cx="4971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25</a:t>
            </a:r>
            <a:endParaRPr sz="1200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51" name="Google Shape;251;p30"/>
          <p:cNvSpPr/>
          <p:nvPr/>
        </p:nvSpPr>
        <p:spPr>
          <a:xfrm rot="5400000">
            <a:off x="6332913" y="1789650"/>
            <a:ext cx="105300" cy="3297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52" name="Google Shape;252;p30"/>
          <p:cNvSpPr txBox="1"/>
          <p:nvPr/>
        </p:nvSpPr>
        <p:spPr>
          <a:xfrm>
            <a:off x="6695538" y="2057825"/>
            <a:ext cx="4971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25</a:t>
            </a:r>
            <a:endParaRPr sz="1200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53" name="Google Shape;253;p30"/>
          <p:cNvSpPr/>
          <p:nvPr/>
        </p:nvSpPr>
        <p:spPr>
          <a:xfrm rot="10800000">
            <a:off x="6590238" y="2040275"/>
            <a:ext cx="105300" cy="3297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54" name="Google Shape;254;p30"/>
          <p:cNvSpPr/>
          <p:nvPr/>
        </p:nvSpPr>
        <p:spPr>
          <a:xfrm>
            <a:off x="7754188" y="1607250"/>
            <a:ext cx="294600" cy="1134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255" name="Google Shape;255;p30"/>
          <p:cNvSpPr/>
          <p:nvPr/>
        </p:nvSpPr>
        <p:spPr>
          <a:xfrm rot="5400000">
            <a:off x="7848838" y="1275875"/>
            <a:ext cx="105300" cy="3297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56" name="Google Shape;256;p30"/>
          <p:cNvSpPr/>
          <p:nvPr/>
        </p:nvSpPr>
        <p:spPr>
          <a:xfrm rot="10800000">
            <a:off x="8162350" y="1612925"/>
            <a:ext cx="224700" cy="10938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57" name="Google Shape;257;p30"/>
          <p:cNvSpPr txBox="1"/>
          <p:nvPr/>
        </p:nvSpPr>
        <p:spPr>
          <a:xfrm>
            <a:off x="7703497" y="1093850"/>
            <a:ext cx="3960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20</a:t>
            </a:r>
            <a:endParaRPr sz="1200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58" name="Google Shape;258;p30"/>
          <p:cNvSpPr txBox="1"/>
          <p:nvPr/>
        </p:nvSpPr>
        <p:spPr>
          <a:xfrm>
            <a:off x="8387050" y="1972075"/>
            <a:ext cx="4971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80</a:t>
            </a:r>
            <a:endParaRPr sz="1200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59" name="Google Shape;259;p30"/>
          <p:cNvSpPr txBox="1"/>
          <p:nvPr/>
        </p:nvSpPr>
        <p:spPr>
          <a:xfrm>
            <a:off x="5396025" y="3138525"/>
            <a:ext cx="8247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square_x</a:t>
            </a:r>
            <a:endParaRPr sz="1000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60" name="Google Shape;260;p30"/>
          <p:cNvSpPr txBox="1"/>
          <p:nvPr/>
        </p:nvSpPr>
        <p:spPr>
          <a:xfrm>
            <a:off x="4942475" y="3603250"/>
            <a:ext cx="11271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bricks_x[i]</a:t>
            </a:r>
            <a:endParaRPr sz="1000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261" name="Google Shape;261;p30"/>
          <p:cNvCxnSpPr/>
          <p:nvPr/>
        </p:nvCxnSpPr>
        <p:spPr>
          <a:xfrm>
            <a:off x="6188100" y="3049400"/>
            <a:ext cx="0" cy="2059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30"/>
          <p:cNvCxnSpPr/>
          <p:nvPr/>
        </p:nvCxnSpPr>
        <p:spPr>
          <a:xfrm>
            <a:off x="5959500" y="3460800"/>
            <a:ext cx="0" cy="16896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63" name="Google Shape;263;p30"/>
          <p:cNvSpPr/>
          <p:nvPr/>
        </p:nvSpPr>
        <p:spPr>
          <a:xfrm>
            <a:off x="8134888" y="3656600"/>
            <a:ext cx="294600" cy="1134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264" name="Google Shape;264;p30"/>
          <p:cNvSpPr/>
          <p:nvPr/>
        </p:nvSpPr>
        <p:spPr>
          <a:xfrm>
            <a:off x="8650013" y="3453125"/>
            <a:ext cx="294600" cy="294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0"/>
          <p:cNvSpPr/>
          <p:nvPr/>
        </p:nvSpPr>
        <p:spPr>
          <a:xfrm rot="5400000">
            <a:off x="7990638" y="3082425"/>
            <a:ext cx="294600" cy="1033200"/>
          </a:xfrm>
          <a:prstGeom prst="rect">
            <a:avLst/>
          </a:prstGeom>
          <a:solidFill>
            <a:srgbClr val="FF0000">
              <a:alpha val="34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0"/>
          <p:cNvSpPr txBox="1"/>
          <p:nvPr/>
        </p:nvSpPr>
        <p:spPr>
          <a:xfrm>
            <a:off x="8066350" y="3158525"/>
            <a:ext cx="8247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square_y</a:t>
            </a:r>
            <a:endParaRPr sz="1000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67" name="Google Shape;267;p30"/>
          <p:cNvSpPr txBox="1"/>
          <p:nvPr/>
        </p:nvSpPr>
        <p:spPr>
          <a:xfrm>
            <a:off x="6843200" y="3656600"/>
            <a:ext cx="10332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bricks_y[i]</a:t>
            </a:r>
            <a:endParaRPr sz="1000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268" name="Google Shape;268;p30"/>
          <p:cNvCxnSpPr/>
          <p:nvPr/>
        </p:nvCxnSpPr>
        <p:spPr>
          <a:xfrm>
            <a:off x="6910350" y="3453125"/>
            <a:ext cx="20685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69" name="Google Shape;269;p30"/>
          <p:cNvCxnSpPr/>
          <p:nvPr/>
        </p:nvCxnSpPr>
        <p:spPr>
          <a:xfrm>
            <a:off x="6899475" y="3667400"/>
            <a:ext cx="2160300" cy="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1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Project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Session Overview</a:t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1237900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Quick collision recap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Challenge exercise explanation - brick breaker!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 to work on your own games!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ideas</a:t>
            </a:r>
            <a:endParaRPr/>
          </a:p>
        </p:txBody>
      </p:sp>
      <p:pic>
        <p:nvPicPr>
          <p:cNvPr id="280" name="Google Shape;28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2650" y="1093850"/>
            <a:ext cx="3925200" cy="39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93850"/>
            <a:ext cx="3925200" cy="392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ideas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6250"/>
            <a:ext cx="3744850" cy="37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9651" y="1246250"/>
            <a:ext cx="4941950" cy="3706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Ideas</a:t>
            </a:r>
            <a:endParaRPr/>
          </a:p>
        </p:txBody>
      </p:sp>
      <p:pic>
        <p:nvPicPr>
          <p:cNvPr id="294" name="Google Shape;2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6500" y="1093850"/>
            <a:ext cx="3914824" cy="391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4"/>
          <p:cNvPicPr preferRelativeResize="0"/>
          <p:nvPr/>
        </p:nvPicPr>
        <p:blipFill rotWithShape="1">
          <a:blip r:embed="rId4">
            <a:alphaModFix/>
          </a:blip>
          <a:srcRect b="10592" l="16329" r="17585" t="9764"/>
          <a:stretch/>
        </p:blipFill>
        <p:spPr>
          <a:xfrm>
            <a:off x="356826" y="1093850"/>
            <a:ext cx="4051956" cy="391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Collision recap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Overlapping</a:t>
            </a:r>
            <a:endParaRPr/>
          </a:p>
        </p:txBody>
      </p:sp>
      <p:sp>
        <p:nvSpPr>
          <p:cNvPr id="78" name="Google Shape;78;p16"/>
          <p:cNvSpPr txBox="1"/>
          <p:nvPr/>
        </p:nvSpPr>
        <p:spPr>
          <a:xfrm>
            <a:off x="311700" y="1212875"/>
            <a:ext cx="8612700" cy="25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</a:pP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Before we start, let’s make a function to check if two lines are overlapping in one direction.</a:t>
            </a:r>
            <a:endParaRPr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# Check if there is overlap between two lines</a:t>
            </a:r>
            <a:br>
              <a:rPr lang="en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# (each with a starting point and length)</a:t>
            </a:r>
            <a:endParaRPr>
              <a:solidFill>
                <a:schemeClr val="accent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def 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overlap(</a:t>
            </a:r>
            <a:r>
              <a:rPr lang="en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point_1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</a:t>
            </a:r>
            <a:r>
              <a:rPr lang="en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len_1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</a:t>
            </a:r>
            <a:r>
              <a:rPr lang="en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point_2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</a:t>
            </a:r>
            <a:r>
              <a:rPr lang="en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len_2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):</a:t>
            </a:r>
            <a:endParaRPr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	</a:t>
            </a:r>
            <a:r>
              <a:rPr lang="en">
                <a:solidFill>
                  <a:srgbClr val="93C47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if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point_1 + len_1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&gt;= </a:t>
            </a:r>
            <a:r>
              <a:rPr lang="en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point_2 </a:t>
            </a:r>
            <a:r>
              <a:rPr lang="en">
                <a:solidFill>
                  <a:srgbClr val="93C47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and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point_1 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&lt;= </a:t>
            </a:r>
            <a:r>
              <a:rPr lang="en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point_2 + len_2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endParaRPr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		return </a:t>
            </a:r>
            <a:r>
              <a:rPr lang="en">
                <a:solidFill>
                  <a:srgbClr val="93C47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True   </a:t>
            </a:r>
            <a:r>
              <a:rPr lang="en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# Overlap!</a:t>
            </a:r>
            <a:endParaRPr>
              <a:solidFill>
                <a:srgbClr val="93C47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	</a:t>
            </a:r>
            <a:r>
              <a:rPr lang="en">
                <a:solidFill>
                  <a:srgbClr val="93C47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else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endParaRPr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		return </a:t>
            </a:r>
            <a:r>
              <a:rPr lang="en">
                <a:solidFill>
                  <a:srgbClr val="93C47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False  </a:t>
            </a:r>
            <a:r>
              <a:rPr lang="en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# No overlap</a:t>
            </a:r>
            <a:endParaRPr>
              <a:solidFill>
                <a:srgbClr val="93C47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79" name="Google Shape;79;p16"/>
          <p:cNvGrpSpPr/>
          <p:nvPr/>
        </p:nvGrpSpPr>
        <p:grpSpPr>
          <a:xfrm>
            <a:off x="4677175" y="3373725"/>
            <a:ext cx="3924200" cy="1627625"/>
            <a:chOff x="2314975" y="3297525"/>
            <a:chExt cx="3924200" cy="1627625"/>
          </a:xfrm>
        </p:grpSpPr>
        <p:sp>
          <p:nvSpPr>
            <p:cNvPr id="80" name="Google Shape;80;p16"/>
            <p:cNvSpPr txBox="1"/>
            <p:nvPr/>
          </p:nvSpPr>
          <p:spPr>
            <a:xfrm>
              <a:off x="2314975" y="4023775"/>
              <a:ext cx="958500" cy="37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0000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point_1</a:t>
              </a:r>
              <a:endParaRPr sz="12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81" name="Google Shape;81;p16"/>
            <p:cNvSpPr txBox="1"/>
            <p:nvPr/>
          </p:nvSpPr>
          <p:spPr>
            <a:xfrm>
              <a:off x="3701000" y="4504325"/>
              <a:ext cx="872700" cy="37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0000FF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point_2</a:t>
              </a:r>
              <a:endParaRPr sz="1200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82" name="Google Shape;82;p16"/>
            <p:cNvSpPr txBox="1"/>
            <p:nvPr/>
          </p:nvSpPr>
          <p:spPr>
            <a:xfrm>
              <a:off x="3750500" y="3834800"/>
              <a:ext cx="823200" cy="37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0000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len_1</a:t>
              </a:r>
              <a:endParaRPr sz="12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83" name="Google Shape;83;p16"/>
            <p:cNvSpPr txBox="1"/>
            <p:nvPr/>
          </p:nvSpPr>
          <p:spPr>
            <a:xfrm>
              <a:off x="5319626" y="4344925"/>
              <a:ext cx="8232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0000FF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len_2</a:t>
              </a:r>
              <a:endParaRPr sz="1200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grpSp>
          <p:nvGrpSpPr>
            <p:cNvPr id="84" name="Google Shape;84;p16"/>
            <p:cNvGrpSpPr/>
            <p:nvPr/>
          </p:nvGrpSpPr>
          <p:grpSpPr>
            <a:xfrm>
              <a:off x="3228600" y="4131775"/>
              <a:ext cx="2018300" cy="155700"/>
              <a:chOff x="1018800" y="4131775"/>
              <a:chExt cx="2018300" cy="155700"/>
            </a:xfrm>
          </p:grpSpPr>
          <p:cxnSp>
            <p:nvCxnSpPr>
              <p:cNvPr id="85" name="Google Shape;85;p16"/>
              <p:cNvCxnSpPr/>
              <p:nvPr/>
            </p:nvCxnSpPr>
            <p:spPr>
              <a:xfrm>
                <a:off x="1063700" y="4212775"/>
                <a:ext cx="19734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86" name="Google Shape;86;p16"/>
              <p:cNvSpPr/>
              <p:nvPr/>
            </p:nvSpPr>
            <p:spPr>
              <a:xfrm>
                <a:off x="1018800" y="4131775"/>
                <a:ext cx="134400" cy="1557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7" name="Google Shape;87;p16"/>
            <p:cNvSpPr txBox="1"/>
            <p:nvPr/>
          </p:nvSpPr>
          <p:spPr>
            <a:xfrm>
              <a:off x="4489475" y="3297525"/>
              <a:ext cx="9585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6AA84F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Overlap</a:t>
              </a:r>
              <a:endParaRPr b="1" sz="100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grpSp>
          <p:nvGrpSpPr>
            <p:cNvPr id="88" name="Google Shape;88;p16"/>
            <p:cNvGrpSpPr/>
            <p:nvPr/>
          </p:nvGrpSpPr>
          <p:grpSpPr>
            <a:xfrm>
              <a:off x="4505925" y="4615475"/>
              <a:ext cx="1733250" cy="155700"/>
              <a:chOff x="2296125" y="4615475"/>
              <a:chExt cx="1733250" cy="155700"/>
            </a:xfrm>
          </p:grpSpPr>
          <p:cxnSp>
            <p:nvCxnSpPr>
              <p:cNvPr id="89" name="Google Shape;89;p16"/>
              <p:cNvCxnSpPr/>
              <p:nvPr/>
            </p:nvCxnSpPr>
            <p:spPr>
              <a:xfrm>
                <a:off x="2363775" y="4693325"/>
                <a:ext cx="16656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4A86E8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90" name="Google Shape;90;p16"/>
              <p:cNvSpPr/>
              <p:nvPr/>
            </p:nvSpPr>
            <p:spPr>
              <a:xfrm>
                <a:off x="2296125" y="4615475"/>
                <a:ext cx="134400" cy="155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1" name="Google Shape;91;p16"/>
            <p:cNvSpPr/>
            <p:nvPr/>
          </p:nvSpPr>
          <p:spPr>
            <a:xfrm>
              <a:off x="4573575" y="3735350"/>
              <a:ext cx="673500" cy="1189800"/>
            </a:xfrm>
            <a:prstGeom prst="rect">
              <a:avLst/>
            </a:prstGeom>
            <a:solidFill>
              <a:srgbClr val="00FF00">
                <a:alpha val="580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 rot="5400000">
              <a:off x="4869825" y="3306177"/>
              <a:ext cx="83700" cy="675900"/>
            </a:xfrm>
            <a:prstGeom prst="leftBrace">
              <a:avLst>
                <a:gd fmla="val 50000" name="adj1"/>
                <a:gd fmla="val 50000" name="adj2"/>
              </a:avLst>
            </a:prstGeom>
            <a:noFill/>
            <a:ln cap="flat" cmpd="sng" w="9525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Square colliding with a rectangle</a:t>
            </a:r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7656402" y="3505875"/>
            <a:ext cx="643800" cy="1238700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7444127" y="2883025"/>
            <a:ext cx="483000" cy="4830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7416127" y="2855113"/>
            <a:ext cx="524700" cy="5388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 txBox="1"/>
          <p:nvPr/>
        </p:nvSpPr>
        <p:spPr>
          <a:xfrm>
            <a:off x="311700" y="1212875"/>
            <a:ext cx="8612700" cy="16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First, using the overlap function we made earlier, we check if the </a:t>
            </a:r>
            <a:r>
              <a:rPr lang="en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square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is overlapping the </a:t>
            </a:r>
            <a:r>
              <a:rPr lang="en">
                <a:solidFill>
                  <a:srgbClr val="4A86E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rectangle 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 the </a:t>
            </a:r>
            <a:r>
              <a:rPr b="1"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x direction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endParaRPr b="1">
              <a:solidFill>
                <a:srgbClr val="93C47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en">
                <a:solidFill>
                  <a:srgbClr val="93C47D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endParaRPr b="1">
              <a:solidFill>
                <a:srgbClr val="93C47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# Our square overlaps the rect in the X direction</a:t>
            </a:r>
            <a:endParaRPr b="1">
              <a:solidFill>
                <a:srgbClr val="93C47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overlap_x = overlap(</a:t>
            </a:r>
            <a:r>
              <a:rPr b="1" lang="en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x</a:t>
            </a:r>
            <a:r>
              <a:rPr b="1"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</a:t>
            </a:r>
            <a:r>
              <a:rPr b="1" lang="en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square_size</a:t>
            </a:r>
            <a:r>
              <a:rPr b="1"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</a:t>
            </a:r>
            <a:r>
              <a:rPr b="1" lang="en">
                <a:solidFill>
                  <a:srgbClr val="4A86E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rect_x</a:t>
            </a:r>
            <a:r>
              <a:rPr b="1"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</a:t>
            </a:r>
            <a:r>
              <a:rPr b="1" lang="en">
                <a:solidFill>
                  <a:srgbClr val="4A86E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rect_width</a:t>
            </a:r>
            <a:r>
              <a:rPr b="1"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):</a:t>
            </a:r>
            <a:endParaRPr>
              <a:solidFill>
                <a:srgbClr val="93C47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7017450" y="2448013"/>
            <a:ext cx="8466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(x, y)</a:t>
            </a:r>
            <a:endParaRPr sz="12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3" name="Google Shape;103;p17"/>
          <p:cNvSpPr/>
          <p:nvPr/>
        </p:nvSpPr>
        <p:spPr>
          <a:xfrm>
            <a:off x="7404450" y="2810425"/>
            <a:ext cx="72600" cy="72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7416125" y="3065100"/>
            <a:ext cx="524700" cy="1679400"/>
          </a:xfrm>
          <a:prstGeom prst="rect">
            <a:avLst/>
          </a:prstGeom>
          <a:solidFill>
            <a:srgbClr val="FF0000">
              <a:alpha val="34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Square colliding with a rectangle</a:t>
            </a:r>
            <a:endParaRPr/>
          </a:p>
        </p:txBody>
      </p:sp>
      <p:sp>
        <p:nvSpPr>
          <p:cNvPr id="110" name="Google Shape;110;p18"/>
          <p:cNvSpPr/>
          <p:nvPr/>
        </p:nvSpPr>
        <p:spPr>
          <a:xfrm>
            <a:off x="7518975" y="3655125"/>
            <a:ext cx="643800" cy="1238700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6809850" y="3306975"/>
            <a:ext cx="483000" cy="4830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8"/>
          <p:cNvSpPr/>
          <p:nvPr/>
        </p:nvSpPr>
        <p:spPr>
          <a:xfrm>
            <a:off x="6781850" y="3277275"/>
            <a:ext cx="524700" cy="5388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8"/>
          <p:cNvSpPr txBox="1"/>
          <p:nvPr/>
        </p:nvSpPr>
        <p:spPr>
          <a:xfrm>
            <a:off x="311700" y="1212875"/>
            <a:ext cx="8653200" cy="17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Next, we check if the </a:t>
            </a:r>
            <a:r>
              <a:rPr lang="en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square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is overlapping the </a:t>
            </a:r>
            <a:r>
              <a:rPr lang="en">
                <a:solidFill>
                  <a:srgbClr val="4A86E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rectangle 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 the </a:t>
            </a:r>
            <a:r>
              <a:rPr b="1"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y direction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and ignore the x direction.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latin typeface="Source Code Pro"/>
                <a:ea typeface="Source Code Pro"/>
                <a:cs typeface="Source Code Pro"/>
                <a:sym typeface="Source Code Pro"/>
              </a:rPr>
            </a:b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# Our square overlaps the rect in the Y direction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overlap_y = overlap(</a:t>
            </a:r>
            <a:r>
              <a:rPr b="1" lang="en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y</a:t>
            </a:r>
            <a:r>
              <a:rPr b="1"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</a:t>
            </a:r>
            <a:r>
              <a:rPr b="1" lang="en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square_size</a:t>
            </a:r>
            <a:r>
              <a:rPr b="1"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</a:t>
            </a:r>
            <a:r>
              <a:rPr b="1" lang="en">
                <a:solidFill>
                  <a:srgbClr val="4A86E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rect_y</a:t>
            </a:r>
            <a:r>
              <a:rPr b="1"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</a:t>
            </a:r>
            <a:r>
              <a:rPr b="1" lang="en">
                <a:solidFill>
                  <a:srgbClr val="4A86E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rect_height</a:t>
            </a:r>
            <a:r>
              <a:rPr b="1"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):</a:t>
            </a:r>
            <a:endParaRPr b="1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6350600" y="2875313"/>
            <a:ext cx="8466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(x, y)</a:t>
            </a:r>
            <a:endParaRPr sz="12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5" name="Google Shape;115;p18"/>
          <p:cNvSpPr/>
          <p:nvPr/>
        </p:nvSpPr>
        <p:spPr>
          <a:xfrm>
            <a:off x="6737600" y="3237725"/>
            <a:ext cx="72600" cy="72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8"/>
          <p:cNvSpPr/>
          <p:nvPr/>
        </p:nvSpPr>
        <p:spPr>
          <a:xfrm rot="5400000">
            <a:off x="7341650" y="2708250"/>
            <a:ext cx="559800" cy="1679400"/>
          </a:xfrm>
          <a:prstGeom prst="rect">
            <a:avLst/>
          </a:prstGeom>
          <a:solidFill>
            <a:srgbClr val="FF0000">
              <a:alpha val="34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Square colliding with a rectangle</a:t>
            </a:r>
            <a:endParaRPr/>
          </a:p>
        </p:txBody>
      </p:sp>
      <p:sp>
        <p:nvSpPr>
          <p:cNvPr id="122" name="Google Shape;122;p19"/>
          <p:cNvSpPr/>
          <p:nvPr/>
        </p:nvSpPr>
        <p:spPr>
          <a:xfrm>
            <a:off x="7301700" y="3392713"/>
            <a:ext cx="643800" cy="1238700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9"/>
          <p:cNvSpPr/>
          <p:nvPr/>
        </p:nvSpPr>
        <p:spPr>
          <a:xfrm>
            <a:off x="6909225" y="2983275"/>
            <a:ext cx="483000" cy="4830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9"/>
          <p:cNvSpPr/>
          <p:nvPr/>
        </p:nvSpPr>
        <p:spPr>
          <a:xfrm>
            <a:off x="6889013" y="2955375"/>
            <a:ext cx="524700" cy="5388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9"/>
          <p:cNvSpPr txBox="1"/>
          <p:nvPr/>
        </p:nvSpPr>
        <p:spPr>
          <a:xfrm>
            <a:off x="311700" y="1212875"/>
            <a:ext cx="8612700" cy="3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Now, if </a:t>
            </a:r>
            <a:r>
              <a:rPr b="1"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BOTH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of those things are true, that means our </a:t>
            </a:r>
            <a:r>
              <a:rPr lang="en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square</a:t>
            </a: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hit our </a:t>
            </a:r>
            <a:r>
              <a:rPr lang="en">
                <a:solidFill>
                  <a:srgbClr val="4A86E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rectangle</a:t>
            </a: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!</a:t>
            </a:r>
            <a:endParaRPr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latin typeface="Source Code Pro"/>
                <a:ea typeface="Source Code Pro"/>
                <a:cs typeface="Source Code Pro"/>
                <a:sym typeface="Source Code Pro"/>
              </a:rPr>
            </a:b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# Our square overlaps the rect in the X direction</a:t>
            </a:r>
            <a:b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overlap_x = overlap(x, square_size, rect_x, rect_width)</a:t>
            </a:r>
            <a:b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b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endParaRPr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# Our square overlaps the rect in the Y direction</a:t>
            </a:r>
            <a:endParaRPr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overlap_y = overlap(y, square_size, rect_y, rect_height)</a:t>
            </a:r>
            <a:endParaRPr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latin typeface="Source Code Pro"/>
                <a:ea typeface="Source Code Pro"/>
                <a:cs typeface="Source Code Pro"/>
                <a:sym typeface="Source Code Pro"/>
              </a:rPr>
            </a:b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3C47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if</a:t>
            </a:r>
            <a:r>
              <a:rPr b="1" lang="en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b="1"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overlap_x </a:t>
            </a:r>
            <a:r>
              <a:rPr b="1" lang="en">
                <a:solidFill>
                  <a:srgbClr val="93C47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and </a:t>
            </a:r>
            <a:r>
              <a:rPr b="1"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overlap_y:</a:t>
            </a:r>
            <a:endParaRPr b="1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# Stop rectangle from going any further</a:t>
            </a:r>
            <a:endParaRPr b="1">
              <a:solidFill>
                <a:schemeClr val="accent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else</a:t>
            </a: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endParaRPr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	</a:t>
            </a:r>
            <a:r>
              <a:rPr lang="en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# Keep moving rectangle</a:t>
            </a:r>
            <a:endParaRPr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6502450" y="2592963"/>
            <a:ext cx="8466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(x, y)</a:t>
            </a:r>
            <a:endParaRPr sz="12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7" name="Google Shape;127;p19"/>
          <p:cNvSpPr/>
          <p:nvPr/>
        </p:nvSpPr>
        <p:spPr>
          <a:xfrm>
            <a:off x="6849125" y="2915550"/>
            <a:ext cx="72600" cy="72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9"/>
          <p:cNvSpPr/>
          <p:nvPr/>
        </p:nvSpPr>
        <p:spPr>
          <a:xfrm rot="5400000">
            <a:off x="7469025" y="2385075"/>
            <a:ext cx="559800" cy="1679400"/>
          </a:xfrm>
          <a:prstGeom prst="rect">
            <a:avLst/>
          </a:prstGeom>
          <a:solidFill>
            <a:srgbClr val="FF0000">
              <a:alpha val="34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6888375" y="3121075"/>
            <a:ext cx="524700" cy="1679400"/>
          </a:xfrm>
          <a:prstGeom prst="rect">
            <a:avLst/>
          </a:prstGeom>
          <a:solidFill>
            <a:srgbClr val="FF0000">
              <a:alpha val="34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Brick breaker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Simple brick breaker</a:t>
            </a:r>
            <a:endParaRPr/>
          </a:p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311700" y="1228675"/>
            <a:ext cx="4272000" cy="23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Let’s make a simple brick breaker game.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This is similar to something that we’ve seen in the challenge exercises earlier in the sessions!</a:t>
            </a:r>
            <a:endParaRPr/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6025" y="1228675"/>
            <a:ext cx="3871400" cy="29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503850" y="4408725"/>
            <a:ext cx="83835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Download the finished game here</a:t>
            </a:r>
            <a:r>
              <a:rPr lang="en" sz="12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endParaRPr sz="12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4"/>
              </a:rPr>
              <a:t>https://drive.google.com/file/d/1nPVjk6xUaZPZ1DIL_Kg9pWyWA8Z7Cmsb/view?usp=sharing</a:t>
            </a:r>
            <a:endParaRPr sz="12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