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embeddedFontLst>
    <p:embeddedFont>
      <p:font typeface="Amatic SC"/>
      <p:regular r:id="rId21"/>
      <p:bold r:id="rId22"/>
    </p:embeddedFont>
    <p:embeddedFont>
      <p:font typeface="Source Code Pr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AmaticSC-bold.fntdata"/><Relationship Id="rId21" Type="http://schemas.openxmlformats.org/officeDocument/2006/relationships/font" Target="fonts/AmaticSC-regular.fntdata"/><Relationship Id="rId24" Type="http://schemas.openxmlformats.org/officeDocument/2006/relationships/font" Target="fonts/SourceCodePro-bold.fntdata"/><Relationship Id="rId23" Type="http://schemas.openxmlformats.org/officeDocument/2006/relationships/font" Target="fonts/SourceCodePr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SourceCodePro-boldItalic.fntdata"/><Relationship Id="rId25" Type="http://schemas.openxmlformats.org/officeDocument/2006/relationships/font" Target="fonts/SourceCodePr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82d526b4b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82d526b4b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121771af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g9121771af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121771af7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g9121771af7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11b711209_1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911b711209_1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11b71120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911b71120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9121771af7_1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9121771af7_1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911b711209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911b711209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798aa979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g4798aa979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 = 300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 = 500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x_pos = []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y_pos = []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x_speed = []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y_speed = []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 setup():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size(600, 600)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 draw():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global x, y, x_pos, y_pos, x_speed, y_speed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background(240, 240, 240)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if keyPressed: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if key == ' ':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x_pos.append(x)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y_pos.append(y - 25)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x_speed.append(0)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y_speed.append(-10)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elif key == 'a':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x -= 10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elif key == 'd':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x += 10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fill(20, 200, 200)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triangle(x - 20, y + 10, x, y - 10, x + 20, y + 10)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for i in range(len(x_pos)):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fill(255, 20, 20)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circle(x_pos[i], y_pos[i], 25)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x_pos[i] += x_speed[i]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y_pos[i] += y_speed[i]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9121771af7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g9121771af7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121771af7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g9121771af7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9121771af7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9121771af7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9121771af7_1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g9121771af7_1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x_pos = []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y_pos = []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x_speed = []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y_speed = []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 setup():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size(600, 600)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 draw():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global x_pos, y_pos, x_speed, y_speed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background(240, 240, 240)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if mousePressed: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x_pos.append(mouseX)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y_pos.append(mouseY)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x_speed.append(10)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y_speed.append(-40)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for i in range(len(x_pos)):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fill(255, 20, 20)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circle(x_pos[i], y_pos[i], 25)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x_pos[i] += x_speed[i]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y_pos[i] += y_speed[i]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y_speed[i] += 2.5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9121771af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g9121771af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2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" name="Google Shape;2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7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28" name="Google Shape;28;p7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8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" name="Google Shape;40;p1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10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2" name="Google Shape;42;p10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3" name="Google Shape;43;p1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b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3.jpg"/><Relationship Id="rId6" Type="http://schemas.openxmlformats.org/officeDocument/2006/relationships/image" Target="../media/image5.png"/><Relationship Id="rId7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idx="4294967295" type="ctrTitle"/>
          </p:nvPr>
        </p:nvSpPr>
        <p:spPr>
          <a:xfrm>
            <a:off x="311700" y="2715474"/>
            <a:ext cx="8520600" cy="11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S</a:t>
            </a:r>
            <a:r>
              <a:rPr lang="en" sz="7200"/>
              <a:t>chulich Ignite 2020</a:t>
            </a:r>
            <a:endParaRPr sz="7200"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0594" y="457200"/>
            <a:ext cx="2393656" cy="115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57200"/>
            <a:ext cx="2072324" cy="115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67637" y="457200"/>
            <a:ext cx="1254064" cy="115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525" y="4272725"/>
            <a:ext cx="1730600" cy="81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17425" y="4115175"/>
            <a:ext cx="966724" cy="97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What are collisions?</a:t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228675"/>
            <a:ext cx="42651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Essentially, a “collision” is just a fancy word for when an object hits another and stops moving or bounces off.</a:t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0050" y="1279575"/>
            <a:ext cx="3238399" cy="32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How do they work</a:t>
            </a:r>
            <a:r>
              <a:rPr lang="en"/>
              <a:t>?</a:t>
            </a:r>
            <a:endParaRPr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11700" y="1228675"/>
            <a:ext cx="8520600" cy="3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They work almost the same way as what we’ve been doing to make balls bounce of the edges of the screen - except with a few more if statements!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600"/>
              <a:buChar char="●"/>
            </a:pPr>
            <a:r>
              <a:rPr lang="en" sz="1600"/>
              <a:t>Every time we move our object, we need to check if it’s “overlaps” anything else. If it does, either change direction and stop it. If not, just keep going!</a:t>
            </a:r>
            <a:endParaRPr sz="1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Overlapping</a:t>
            </a:r>
            <a:endParaRPr/>
          </a:p>
        </p:txBody>
      </p:sp>
      <p:sp>
        <p:nvSpPr>
          <p:cNvPr id="131" name="Google Shape;131;p24"/>
          <p:cNvSpPr txBox="1"/>
          <p:nvPr/>
        </p:nvSpPr>
        <p:spPr>
          <a:xfrm>
            <a:off x="311700" y="1212875"/>
            <a:ext cx="8612700" cy="23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Code Pro"/>
              <a:buChar char="●"/>
            </a:pPr>
            <a:r>
              <a:rPr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Before we start, let’s make a function to check if two lines are overlapping in one direction.</a:t>
            </a:r>
            <a:endParaRPr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# Check if there is overlap between two lines</a:t>
            </a:r>
            <a:br>
              <a:rPr lang="en">
                <a:solidFill>
                  <a:schemeClr val="accent3"/>
                </a:solidFill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lang="en">
                <a:solidFill>
                  <a:schemeClr val="accent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# (each with a starting point and length)</a:t>
            </a:r>
            <a:endParaRPr>
              <a:solidFill>
                <a:schemeClr val="accent3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C47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def </a:t>
            </a: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overlap(</a:t>
            </a:r>
            <a:r>
              <a:rPr lang="en">
                <a:solidFill>
                  <a:srgbClr val="FF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point_1</a:t>
            </a: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 </a:t>
            </a:r>
            <a:r>
              <a:rPr lang="en">
                <a:solidFill>
                  <a:srgbClr val="FF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len_1</a:t>
            </a: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 </a:t>
            </a:r>
            <a:r>
              <a:rPr lang="en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point_2</a:t>
            </a: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 </a:t>
            </a:r>
            <a:r>
              <a:rPr lang="en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len_2</a:t>
            </a: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):</a:t>
            </a:r>
            <a:endParaRPr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	</a:t>
            </a:r>
            <a:r>
              <a:rPr lang="en">
                <a:solidFill>
                  <a:srgbClr val="93C47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if</a:t>
            </a: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>
                <a:solidFill>
                  <a:srgbClr val="FF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point_1 + len_1</a:t>
            </a: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&gt;= </a:t>
            </a:r>
            <a:r>
              <a:rPr lang="en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point_2 </a:t>
            </a:r>
            <a:r>
              <a:rPr lang="en">
                <a:solidFill>
                  <a:srgbClr val="93C47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and</a:t>
            </a: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>
                <a:solidFill>
                  <a:srgbClr val="FF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point_1 </a:t>
            </a: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&lt;= </a:t>
            </a:r>
            <a:r>
              <a:rPr lang="en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point_2 + len_2</a:t>
            </a: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:</a:t>
            </a:r>
            <a:endParaRPr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		return </a:t>
            </a:r>
            <a:r>
              <a:rPr lang="en">
                <a:solidFill>
                  <a:srgbClr val="93C47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True   </a:t>
            </a:r>
            <a:r>
              <a:rPr lang="en">
                <a:solidFill>
                  <a:schemeClr val="accent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# Overlap!</a:t>
            </a:r>
            <a:endParaRPr>
              <a:solidFill>
                <a:srgbClr val="93C47D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	</a:t>
            </a:r>
            <a:r>
              <a:rPr lang="en">
                <a:solidFill>
                  <a:srgbClr val="93C47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else</a:t>
            </a: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:</a:t>
            </a:r>
            <a:endParaRPr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		return </a:t>
            </a:r>
            <a:r>
              <a:rPr lang="en">
                <a:solidFill>
                  <a:srgbClr val="93C47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False  </a:t>
            </a:r>
            <a:r>
              <a:rPr lang="en">
                <a:solidFill>
                  <a:schemeClr val="accent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# No overlap</a:t>
            </a:r>
            <a:endParaRPr>
              <a:solidFill>
                <a:srgbClr val="93C47D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grpSp>
        <p:nvGrpSpPr>
          <p:cNvPr id="132" name="Google Shape;132;p24"/>
          <p:cNvGrpSpPr/>
          <p:nvPr/>
        </p:nvGrpSpPr>
        <p:grpSpPr>
          <a:xfrm>
            <a:off x="4677175" y="3373725"/>
            <a:ext cx="3924200" cy="1627625"/>
            <a:chOff x="2314975" y="3297525"/>
            <a:chExt cx="3924200" cy="1627625"/>
          </a:xfrm>
        </p:grpSpPr>
        <p:sp>
          <p:nvSpPr>
            <p:cNvPr id="133" name="Google Shape;133;p24"/>
            <p:cNvSpPr txBox="1"/>
            <p:nvPr/>
          </p:nvSpPr>
          <p:spPr>
            <a:xfrm>
              <a:off x="2314975" y="4023775"/>
              <a:ext cx="958500" cy="37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0000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point_1</a:t>
              </a:r>
              <a:endParaRPr sz="1200">
                <a:solidFill>
                  <a:srgbClr val="FF0000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134" name="Google Shape;134;p24"/>
            <p:cNvSpPr txBox="1"/>
            <p:nvPr/>
          </p:nvSpPr>
          <p:spPr>
            <a:xfrm>
              <a:off x="3701000" y="4504325"/>
              <a:ext cx="872700" cy="37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FF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point_2</a:t>
              </a:r>
              <a:endParaRPr sz="1200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135" name="Google Shape;135;p24"/>
            <p:cNvSpPr txBox="1"/>
            <p:nvPr/>
          </p:nvSpPr>
          <p:spPr>
            <a:xfrm>
              <a:off x="3750500" y="3834800"/>
              <a:ext cx="823200" cy="37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0000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len_1</a:t>
              </a:r>
              <a:endParaRPr sz="1200">
                <a:solidFill>
                  <a:srgbClr val="FF0000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136" name="Google Shape;136;p24"/>
            <p:cNvSpPr txBox="1"/>
            <p:nvPr/>
          </p:nvSpPr>
          <p:spPr>
            <a:xfrm>
              <a:off x="5319626" y="4344925"/>
              <a:ext cx="823200" cy="32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FF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len_2</a:t>
              </a:r>
              <a:endParaRPr sz="1200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grpSp>
          <p:nvGrpSpPr>
            <p:cNvPr id="137" name="Google Shape;137;p24"/>
            <p:cNvGrpSpPr/>
            <p:nvPr/>
          </p:nvGrpSpPr>
          <p:grpSpPr>
            <a:xfrm>
              <a:off x="3228600" y="4131775"/>
              <a:ext cx="2018300" cy="155700"/>
              <a:chOff x="1018800" y="4131775"/>
              <a:chExt cx="2018300" cy="155700"/>
            </a:xfrm>
          </p:grpSpPr>
          <p:cxnSp>
            <p:nvCxnSpPr>
              <p:cNvPr id="138" name="Google Shape;138;p24"/>
              <p:cNvCxnSpPr/>
              <p:nvPr/>
            </p:nvCxnSpPr>
            <p:spPr>
              <a:xfrm>
                <a:off x="1063700" y="4212775"/>
                <a:ext cx="1973400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39" name="Google Shape;139;p24"/>
              <p:cNvSpPr/>
              <p:nvPr/>
            </p:nvSpPr>
            <p:spPr>
              <a:xfrm>
                <a:off x="1018800" y="4131775"/>
                <a:ext cx="134400" cy="1557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40" name="Google Shape;140;p24"/>
            <p:cNvSpPr txBox="1"/>
            <p:nvPr/>
          </p:nvSpPr>
          <p:spPr>
            <a:xfrm>
              <a:off x="4489475" y="3297525"/>
              <a:ext cx="9585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6AA84F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Overlap</a:t>
              </a:r>
              <a:endParaRPr b="1" sz="1000">
                <a:solidFill>
                  <a:srgbClr val="6AA84F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grpSp>
          <p:nvGrpSpPr>
            <p:cNvPr id="141" name="Google Shape;141;p24"/>
            <p:cNvGrpSpPr/>
            <p:nvPr/>
          </p:nvGrpSpPr>
          <p:grpSpPr>
            <a:xfrm>
              <a:off x="4505925" y="4615475"/>
              <a:ext cx="1733250" cy="155700"/>
              <a:chOff x="2296125" y="4615475"/>
              <a:chExt cx="1733250" cy="155700"/>
            </a:xfrm>
          </p:grpSpPr>
          <p:cxnSp>
            <p:nvCxnSpPr>
              <p:cNvPr id="142" name="Google Shape;142;p24"/>
              <p:cNvCxnSpPr/>
              <p:nvPr/>
            </p:nvCxnSpPr>
            <p:spPr>
              <a:xfrm>
                <a:off x="2363775" y="4693325"/>
                <a:ext cx="1665600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4A86E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43" name="Google Shape;143;p24"/>
              <p:cNvSpPr/>
              <p:nvPr/>
            </p:nvSpPr>
            <p:spPr>
              <a:xfrm>
                <a:off x="2296125" y="4615475"/>
                <a:ext cx="134400" cy="1557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44" name="Google Shape;144;p24"/>
            <p:cNvSpPr/>
            <p:nvPr/>
          </p:nvSpPr>
          <p:spPr>
            <a:xfrm>
              <a:off x="4573575" y="3735350"/>
              <a:ext cx="673500" cy="1189800"/>
            </a:xfrm>
            <a:prstGeom prst="rect">
              <a:avLst/>
            </a:prstGeom>
            <a:solidFill>
              <a:srgbClr val="00FF00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4"/>
            <p:cNvSpPr/>
            <p:nvPr/>
          </p:nvSpPr>
          <p:spPr>
            <a:xfrm rot="5400000">
              <a:off x="4869825" y="3306177"/>
              <a:ext cx="83700" cy="675900"/>
            </a:xfrm>
            <a:prstGeom prst="leftBrace">
              <a:avLst>
                <a:gd fmla="val 50000" name="adj1"/>
                <a:gd fmla="val 50000" name="adj2"/>
              </a:avLst>
            </a:prstGeom>
            <a:noFill/>
            <a:ln cap="flat" cmpd="sng" w="9525">
              <a:solidFill>
                <a:srgbClr val="00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Square</a:t>
            </a:r>
            <a:r>
              <a:rPr lang="en"/>
              <a:t> colliding with a rectangle</a:t>
            </a:r>
            <a:endParaRPr/>
          </a:p>
        </p:txBody>
      </p:sp>
      <p:sp>
        <p:nvSpPr>
          <p:cNvPr id="151" name="Google Shape;151;p25"/>
          <p:cNvSpPr/>
          <p:nvPr/>
        </p:nvSpPr>
        <p:spPr>
          <a:xfrm>
            <a:off x="7656402" y="3505875"/>
            <a:ext cx="643800" cy="1238700"/>
          </a:xfrm>
          <a:prstGeom prst="rect">
            <a:avLst/>
          </a:prstGeom>
          <a:solidFill>
            <a:srgbClr val="3C78D8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5"/>
          <p:cNvSpPr/>
          <p:nvPr/>
        </p:nvSpPr>
        <p:spPr>
          <a:xfrm>
            <a:off x="7444127" y="2883025"/>
            <a:ext cx="483000" cy="483000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5"/>
          <p:cNvSpPr/>
          <p:nvPr/>
        </p:nvSpPr>
        <p:spPr>
          <a:xfrm>
            <a:off x="7416127" y="2855113"/>
            <a:ext cx="524700" cy="5388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5"/>
          <p:cNvSpPr txBox="1"/>
          <p:nvPr/>
        </p:nvSpPr>
        <p:spPr>
          <a:xfrm>
            <a:off x="311700" y="1212875"/>
            <a:ext cx="8612700" cy="16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First</a:t>
            </a:r>
            <a:r>
              <a:rPr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 using the overlap function we made earlier, we check if the </a:t>
            </a:r>
            <a:r>
              <a:rPr lang="en" sz="1600">
                <a:solidFill>
                  <a:srgbClr val="FF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square</a:t>
            </a:r>
            <a:r>
              <a:rPr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is overlapping the </a:t>
            </a:r>
            <a:r>
              <a:rPr lang="en" sz="1600">
                <a:solidFill>
                  <a:srgbClr val="4A86E8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rectangle </a:t>
            </a:r>
            <a:r>
              <a:rPr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 the </a:t>
            </a:r>
            <a:r>
              <a:rPr b="1"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x direction</a:t>
            </a:r>
            <a:r>
              <a:rPr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.</a:t>
            </a:r>
            <a:endParaRPr b="1" sz="1600">
              <a:solidFill>
                <a:srgbClr val="93C47D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">
                <a:solidFill>
                  <a:srgbClr val="93C47D"/>
                </a:solidFill>
                <a:latin typeface="Source Code Pro"/>
                <a:ea typeface="Source Code Pro"/>
                <a:cs typeface="Source Code Pro"/>
                <a:sym typeface="Source Code Pro"/>
              </a:rPr>
            </a:br>
            <a:endParaRPr b="1">
              <a:solidFill>
                <a:srgbClr val="93C47D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# Our square overlaps the rect in the X direction</a:t>
            </a:r>
            <a:endParaRPr b="1">
              <a:solidFill>
                <a:srgbClr val="93C47D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overlap_x = overlap(</a:t>
            </a:r>
            <a:r>
              <a:rPr b="1" lang="en">
                <a:solidFill>
                  <a:srgbClr val="FF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x</a:t>
            </a:r>
            <a:r>
              <a:rPr b="1"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 </a:t>
            </a:r>
            <a:r>
              <a:rPr b="1" lang="en">
                <a:solidFill>
                  <a:srgbClr val="FF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square_size</a:t>
            </a:r>
            <a:r>
              <a:rPr b="1"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 </a:t>
            </a:r>
            <a:r>
              <a:rPr b="1" lang="en">
                <a:solidFill>
                  <a:srgbClr val="4A86E8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rect_x</a:t>
            </a:r>
            <a:r>
              <a:rPr b="1"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 </a:t>
            </a:r>
            <a:r>
              <a:rPr b="1" lang="en">
                <a:solidFill>
                  <a:srgbClr val="4A86E8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rect_width</a:t>
            </a:r>
            <a:r>
              <a:rPr b="1"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):</a:t>
            </a:r>
            <a:endParaRPr>
              <a:solidFill>
                <a:srgbClr val="93C47D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55" name="Google Shape;155;p25"/>
          <p:cNvSpPr txBox="1"/>
          <p:nvPr/>
        </p:nvSpPr>
        <p:spPr>
          <a:xfrm>
            <a:off x="7017450" y="2448013"/>
            <a:ext cx="846600" cy="3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(x, y)</a:t>
            </a:r>
            <a:endParaRPr sz="12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56" name="Google Shape;156;p25"/>
          <p:cNvSpPr/>
          <p:nvPr/>
        </p:nvSpPr>
        <p:spPr>
          <a:xfrm>
            <a:off x="7404450" y="2810425"/>
            <a:ext cx="72600" cy="72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5"/>
          <p:cNvSpPr/>
          <p:nvPr/>
        </p:nvSpPr>
        <p:spPr>
          <a:xfrm>
            <a:off x="7416125" y="3065100"/>
            <a:ext cx="524700" cy="1679400"/>
          </a:xfrm>
          <a:prstGeom prst="rect">
            <a:avLst/>
          </a:prstGeom>
          <a:solidFill>
            <a:srgbClr val="FF0000">
              <a:alpha val="346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Square colliding with a rectangle</a:t>
            </a:r>
            <a:endParaRPr/>
          </a:p>
        </p:txBody>
      </p:sp>
      <p:sp>
        <p:nvSpPr>
          <p:cNvPr id="163" name="Google Shape;163;p26"/>
          <p:cNvSpPr/>
          <p:nvPr/>
        </p:nvSpPr>
        <p:spPr>
          <a:xfrm>
            <a:off x="7518975" y="3655125"/>
            <a:ext cx="643800" cy="1238700"/>
          </a:xfrm>
          <a:prstGeom prst="rect">
            <a:avLst/>
          </a:prstGeom>
          <a:solidFill>
            <a:srgbClr val="3C78D8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6"/>
          <p:cNvSpPr/>
          <p:nvPr/>
        </p:nvSpPr>
        <p:spPr>
          <a:xfrm>
            <a:off x="6809850" y="3306975"/>
            <a:ext cx="483000" cy="483000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6"/>
          <p:cNvSpPr/>
          <p:nvPr/>
        </p:nvSpPr>
        <p:spPr>
          <a:xfrm>
            <a:off x="6781850" y="3277275"/>
            <a:ext cx="524700" cy="5388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6"/>
          <p:cNvSpPr txBox="1"/>
          <p:nvPr/>
        </p:nvSpPr>
        <p:spPr>
          <a:xfrm>
            <a:off x="311700" y="1212875"/>
            <a:ext cx="8653200" cy="17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Next</a:t>
            </a:r>
            <a:r>
              <a:rPr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 we check if the </a:t>
            </a:r>
            <a:r>
              <a:rPr lang="en" sz="1600">
                <a:solidFill>
                  <a:srgbClr val="FF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square</a:t>
            </a:r>
            <a:r>
              <a:rPr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is overlapping the </a:t>
            </a:r>
            <a:r>
              <a:rPr lang="en" sz="1600">
                <a:solidFill>
                  <a:srgbClr val="4A86E8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rectangle </a:t>
            </a:r>
            <a:r>
              <a:rPr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 the </a:t>
            </a:r>
            <a:r>
              <a:rPr b="1"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y direction</a:t>
            </a:r>
            <a:r>
              <a:rPr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.</a:t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latin typeface="Source Code Pro"/>
                <a:ea typeface="Source Code Pro"/>
                <a:cs typeface="Source Code Pro"/>
                <a:sym typeface="Source Code Pro"/>
              </a:rPr>
            </a:b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# Our square overlaps the rect in the Y direction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o</a:t>
            </a:r>
            <a:r>
              <a:rPr b="1"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verlap_y =</a:t>
            </a:r>
            <a:r>
              <a:rPr b="1"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overlap(</a:t>
            </a:r>
            <a:r>
              <a:rPr b="1" lang="en">
                <a:solidFill>
                  <a:srgbClr val="FF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y</a:t>
            </a:r>
            <a:r>
              <a:rPr b="1"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 </a:t>
            </a:r>
            <a:r>
              <a:rPr b="1" lang="en">
                <a:solidFill>
                  <a:srgbClr val="FF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square_size</a:t>
            </a:r>
            <a:r>
              <a:rPr b="1"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 </a:t>
            </a:r>
            <a:r>
              <a:rPr b="1" lang="en">
                <a:solidFill>
                  <a:srgbClr val="4A86E8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rect_y</a:t>
            </a:r>
            <a:r>
              <a:rPr b="1"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 </a:t>
            </a:r>
            <a:r>
              <a:rPr b="1" lang="en">
                <a:solidFill>
                  <a:srgbClr val="4A86E8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rect_height</a:t>
            </a:r>
            <a:r>
              <a:rPr b="1"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):</a:t>
            </a:r>
            <a:endParaRPr b="1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67" name="Google Shape;167;p26"/>
          <p:cNvSpPr txBox="1"/>
          <p:nvPr/>
        </p:nvSpPr>
        <p:spPr>
          <a:xfrm>
            <a:off x="6350600" y="2875313"/>
            <a:ext cx="846600" cy="3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(x, y)</a:t>
            </a:r>
            <a:endParaRPr sz="12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68" name="Google Shape;168;p26"/>
          <p:cNvSpPr/>
          <p:nvPr/>
        </p:nvSpPr>
        <p:spPr>
          <a:xfrm>
            <a:off x="6737600" y="3237725"/>
            <a:ext cx="72600" cy="72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6"/>
          <p:cNvSpPr/>
          <p:nvPr/>
        </p:nvSpPr>
        <p:spPr>
          <a:xfrm rot="5400000">
            <a:off x="7341650" y="2708250"/>
            <a:ext cx="559800" cy="1679400"/>
          </a:xfrm>
          <a:prstGeom prst="rect">
            <a:avLst/>
          </a:prstGeom>
          <a:solidFill>
            <a:srgbClr val="FF0000">
              <a:alpha val="346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Square</a:t>
            </a:r>
            <a:r>
              <a:rPr lang="en"/>
              <a:t> colliding with a rectangle</a:t>
            </a:r>
            <a:endParaRPr/>
          </a:p>
        </p:txBody>
      </p:sp>
      <p:sp>
        <p:nvSpPr>
          <p:cNvPr id="175" name="Google Shape;175;p27"/>
          <p:cNvSpPr/>
          <p:nvPr/>
        </p:nvSpPr>
        <p:spPr>
          <a:xfrm>
            <a:off x="7301700" y="3392713"/>
            <a:ext cx="643800" cy="1238700"/>
          </a:xfrm>
          <a:prstGeom prst="rect">
            <a:avLst/>
          </a:prstGeom>
          <a:solidFill>
            <a:srgbClr val="3C78D8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7"/>
          <p:cNvSpPr/>
          <p:nvPr/>
        </p:nvSpPr>
        <p:spPr>
          <a:xfrm>
            <a:off x="6909225" y="2983275"/>
            <a:ext cx="483000" cy="483000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7"/>
          <p:cNvSpPr/>
          <p:nvPr/>
        </p:nvSpPr>
        <p:spPr>
          <a:xfrm>
            <a:off x="6889013" y="2955375"/>
            <a:ext cx="524700" cy="5388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7"/>
          <p:cNvSpPr txBox="1"/>
          <p:nvPr/>
        </p:nvSpPr>
        <p:spPr>
          <a:xfrm>
            <a:off x="311700" y="1212875"/>
            <a:ext cx="8612700" cy="3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Now, if </a:t>
            </a:r>
            <a:r>
              <a:rPr b="1"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BOTH</a:t>
            </a:r>
            <a:r>
              <a:rPr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of those things are true, that means our </a:t>
            </a:r>
            <a:r>
              <a:rPr lang="en" sz="1600">
                <a:solidFill>
                  <a:srgbClr val="FF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square</a:t>
            </a:r>
            <a:r>
              <a:rPr lang="en" sz="1600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hit our </a:t>
            </a:r>
            <a:r>
              <a:rPr lang="en" sz="1600">
                <a:solidFill>
                  <a:srgbClr val="4A86E8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rectangle</a:t>
            </a:r>
            <a:r>
              <a:rPr lang="en" sz="1600">
                <a:latin typeface="Source Code Pro"/>
                <a:ea typeface="Source Code Pro"/>
                <a:cs typeface="Source Code Pro"/>
                <a:sym typeface="Source Code Pro"/>
              </a:rPr>
              <a:t>!</a:t>
            </a:r>
            <a:endParaRPr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latin typeface="Source Code Pro"/>
                <a:ea typeface="Source Code Pro"/>
                <a:cs typeface="Source Code Pro"/>
                <a:sym typeface="Source Code Pro"/>
              </a:rPr>
            </a:b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# Our square overlaps the rect in the X direction</a:t>
            </a:r>
            <a:b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overlap_x = overlap(x, square_size, rect_x, rect_width)</a:t>
            </a:r>
            <a:b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</a:br>
            <a:b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</a:br>
            <a:endParaRPr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# Our square overlaps the rect in the Y direction</a:t>
            </a:r>
            <a:endParaRPr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overlap_y = overlap(y, square_size, rect_y, rect_height)</a:t>
            </a:r>
            <a:endParaRPr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latin typeface="Source Code Pro"/>
                <a:ea typeface="Source Code Pro"/>
                <a:cs typeface="Source Code Pro"/>
                <a:sym typeface="Source Code Pro"/>
              </a:rPr>
            </a:b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3C47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if</a:t>
            </a:r>
            <a:r>
              <a:rPr b="1" lang="en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b="1"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overlap_x </a:t>
            </a:r>
            <a:r>
              <a:rPr b="1" lang="en">
                <a:solidFill>
                  <a:srgbClr val="93C47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and </a:t>
            </a:r>
            <a:r>
              <a:rPr b="1"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overlap_y:</a:t>
            </a:r>
            <a:endParaRPr b="1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# Stop rectangle from going any further</a:t>
            </a:r>
            <a:endParaRPr b="1">
              <a:solidFill>
                <a:schemeClr val="accent3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C47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else</a:t>
            </a: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:</a:t>
            </a:r>
            <a:endParaRPr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	</a:t>
            </a:r>
            <a:r>
              <a:rPr lang="en">
                <a:solidFill>
                  <a:schemeClr val="accent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# Keep moving rectangle</a:t>
            </a:r>
            <a:endParaRPr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79" name="Google Shape;179;p27"/>
          <p:cNvSpPr txBox="1"/>
          <p:nvPr/>
        </p:nvSpPr>
        <p:spPr>
          <a:xfrm>
            <a:off x="6502450" y="2592963"/>
            <a:ext cx="846600" cy="3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(x, y)</a:t>
            </a:r>
            <a:endParaRPr sz="12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80" name="Google Shape;180;p27"/>
          <p:cNvSpPr/>
          <p:nvPr/>
        </p:nvSpPr>
        <p:spPr>
          <a:xfrm>
            <a:off x="6849125" y="2915550"/>
            <a:ext cx="72600" cy="72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7"/>
          <p:cNvSpPr/>
          <p:nvPr/>
        </p:nvSpPr>
        <p:spPr>
          <a:xfrm rot="5400000">
            <a:off x="7469025" y="2385075"/>
            <a:ext cx="559800" cy="1679400"/>
          </a:xfrm>
          <a:prstGeom prst="rect">
            <a:avLst/>
          </a:prstGeom>
          <a:solidFill>
            <a:srgbClr val="FF0000">
              <a:alpha val="346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7"/>
          <p:cNvSpPr/>
          <p:nvPr/>
        </p:nvSpPr>
        <p:spPr>
          <a:xfrm>
            <a:off x="6888375" y="3121075"/>
            <a:ext cx="524700" cy="1679400"/>
          </a:xfrm>
          <a:prstGeom prst="rect">
            <a:avLst/>
          </a:prstGeom>
          <a:solidFill>
            <a:srgbClr val="FF0000">
              <a:alpha val="346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/>
          <p:nvPr>
            <p:ph idx="1" type="body"/>
          </p:nvPr>
        </p:nvSpPr>
        <p:spPr>
          <a:xfrm>
            <a:off x="311700" y="1389600"/>
            <a:ext cx="4974300" cy="3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Make a square that bounces moves downwards and bounces off the screen edges.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Use what we learned before to make it also bounce off the blue rectangle!</a:t>
            </a:r>
            <a:endParaRPr sz="1400"/>
          </a:p>
        </p:txBody>
      </p:sp>
      <p:sp>
        <p:nvSpPr>
          <p:cNvPr id="188" name="Google Shape;188;p28"/>
          <p:cNvSpPr txBox="1"/>
          <p:nvPr>
            <p:ph type="title"/>
          </p:nvPr>
        </p:nvSpPr>
        <p:spPr>
          <a:xfrm>
            <a:off x="311700" y="555600"/>
            <a:ext cx="85896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4200">
                <a:highlight>
                  <a:schemeClr val="dk1"/>
                </a:highlight>
              </a:rPr>
              <a:t>Exercise </a:t>
            </a:r>
            <a:r>
              <a:rPr lang="en" sz="4200"/>
              <a:t>2</a:t>
            </a:r>
            <a:r>
              <a:rPr lang="en" sz="4200"/>
              <a:t>: Bouncing square</a:t>
            </a:r>
            <a:endParaRPr sz="4200">
              <a:highlight>
                <a:schemeClr val="dk1"/>
              </a:highlight>
            </a:endParaRPr>
          </a:p>
        </p:txBody>
      </p:sp>
      <p:pic>
        <p:nvPicPr>
          <p:cNvPr id="189" name="Google Shape;18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2925" y="1389600"/>
            <a:ext cx="3238399" cy="32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Session Overview</a:t>
            </a:r>
            <a:endParaRPr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11700" y="1237900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Useful topics for games</a:t>
            </a:r>
            <a:endParaRPr sz="1800"/>
          </a:p>
          <a:p>
            <a:pPr indent="-3175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800"/>
              <a:t>Projectiles &amp; Gravity</a:t>
            </a:r>
            <a:endParaRPr sz="1800"/>
          </a:p>
          <a:p>
            <a:pPr indent="-3175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800"/>
              <a:t>Collisions</a:t>
            </a:r>
            <a:br>
              <a:rPr lang="en"/>
            </a:br>
            <a:br>
              <a:rPr lang="en"/>
            </a:b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Time to work on your own games!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Projectiles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What are projectiles?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228675"/>
            <a:ext cx="42720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Projectiles are just any object that can be “thrown” or “shot” and have some type of gravity - such as balls or bullets in video games!</a:t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9775" y="1093850"/>
            <a:ext cx="3022526" cy="3022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Simple projectiles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228675"/>
            <a:ext cx="8520600" cy="3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First, let’s look at a simple version - projectiles with no gravity, just some speed.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br>
              <a:rPr lang="en" sz="1400"/>
            </a:br>
            <a:r>
              <a:rPr lang="en" sz="1400"/>
              <a:t>x</a:t>
            </a:r>
            <a:r>
              <a:rPr lang="en" sz="1400"/>
              <a:t>_pos = []</a:t>
            </a:r>
            <a:br>
              <a:rPr lang="en" sz="1400"/>
            </a:br>
            <a:r>
              <a:rPr lang="en" sz="1400"/>
              <a:t>y</a:t>
            </a:r>
            <a:r>
              <a:rPr lang="en" sz="1400"/>
              <a:t>_pos = []</a:t>
            </a:r>
            <a:br>
              <a:rPr lang="en" sz="1400"/>
            </a:br>
            <a:r>
              <a:rPr lang="en" sz="1400"/>
              <a:t>y</a:t>
            </a:r>
            <a:r>
              <a:rPr lang="en" sz="1400"/>
              <a:t>_speed = </a:t>
            </a:r>
            <a:r>
              <a:rPr lang="en" sz="1400"/>
              <a:t>-8</a:t>
            </a:r>
            <a:endParaRPr sz="14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93C47D"/>
                </a:solidFill>
              </a:rPr>
              <a:t>def</a:t>
            </a:r>
            <a:r>
              <a:rPr lang="en" sz="1400"/>
              <a:t> </a:t>
            </a:r>
            <a:r>
              <a:rPr lang="en" sz="1400">
                <a:solidFill>
                  <a:srgbClr val="3D85C6"/>
                </a:solidFill>
              </a:rPr>
              <a:t>draw</a:t>
            </a:r>
            <a:r>
              <a:rPr lang="en" sz="1400"/>
              <a:t>():</a:t>
            </a:r>
            <a:br>
              <a:rPr lang="en" sz="1400"/>
            </a:br>
            <a:r>
              <a:rPr lang="en" sz="1400"/>
              <a:t>	</a:t>
            </a:r>
            <a:r>
              <a:rPr lang="en" sz="1400">
                <a:solidFill>
                  <a:srgbClr val="93C47D"/>
                </a:solidFill>
              </a:rPr>
              <a:t>global</a:t>
            </a:r>
            <a:r>
              <a:rPr lang="en" sz="1400"/>
              <a:t> x_pos, y_pos, y_speed</a:t>
            </a:r>
            <a:br>
              <a:rPr lang="en" sz="1400">
                <a:solidFill>
                  <a:srgbClr val="93C47D"/>
                </a:solidFill>
              </a:rPr>
            </a:br>
            <a:r>
              <a:rPr lang="en" sz="1400">
                <a:solidFill>
                  <a:srgbClr val="93C47D"/>
                </a:solidFill>
              </a:rPr>
              <a:t>	</a:t>
            </a:r>
            <a:r>
              <a:rPr lang="en" sz="1400">
                <a:solidFill>
                  <a:srgbClr val="93C47D"/>
                </a:solidFill>
              </a:rPr>
              <a:t>for</a:t>
            </a:r>
            <a:r>
              <a:rPr lang="en" sz="1400"/>
              <a:t> i </a:t>
            </a:r>
            <a:r>
              <a:rPr lang="en" sz="1400">
                <a:solidFill>
                  <a:srgbClr val="93C47D"/>
                </a:solidFill>
              </a:rPr>
              <a:t>in</a:t>
            </a:r>
            <a:r>
              <a:rPr lang="en" sz="1400"/>
              <a:t> </a:t>
            </a:r>
            <a:r>
              <a:rPr lang="en" sz="1400">
                <a:solidFill>
                  <a:srgbClr val="93C47D"/>
                </a:solidFill>
              </a:rPr>
              <a:t>range</a:t>
            </a:r>
            <a:r>
              <a:rPr lang="en" sz="1400"/>
              <a:t>(</a:t>
            </a:r>
            <a:r>
              <a:rPr lang="en" sz="1400">
                <a:solidFill>
                  <a:srgbClr val="61C4EB"/>
                </a:solidFill>
              </a:rPr>
              <a:t>len</a:t>
            </a:r>
            <a:r>
              <a:rPr lang="en" sz="1400"/>
              <a:t>(x_pos)):</a:t>
            </a:r>
            <a:br>
              <a:rPr lang="en" sz="1400"/>
            </a:br>
            <a:r>
              <a:rPr lang="en" sz="1400"/>
              <a:t>		</a:t>
            </a:r>
            <a:r>
              <a:rPr lang="en" sz="1400">
                <a:solidFill>
                  <a:srgbClr val="61C4EB"/>
                </a:solidFill>
              </a:rPr>
              <a:t>fill</a:t>
            </a:r>
            <a:r>
              <a:rPr lang="en" sz="1400"/>
              <a:t>(255, 20, 20)</a:t>
            </a:r>
            <a:br>
              <a:rPr lang="en" sz="1400"/>
            </a:br>
            <a:r>
              <a:rPr lang="en" sz="1400"/>
              <a:t>		</a:t>
            </a:r>
            <a:r>
              <a:rPr lang="en" sz="1400">
                <a:solidFill>
                  <a:srgbClr val="61C4EB"/>
                </a:solidFill>
              </a:rPr>
              <a:t>circle</a:t>
            </a:r>
            <a:r>
              <a:rPr lang="en" sz="1400"/>
              <a:t>(x_pos[i], y_pos[i], 25)</a:t>
            </a:r>
            <a:br>
              <a:rPr lang="en" sz="1400"/>
            </a:br>
            <a:r>
              <a:rPr lang="en" sz="1400"/>
              <a:t>		y_pos[i] += y_speed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Projectiles with gravity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projectiles to have “gravity”, we just need to give them a speed for </a:t>
            </a:r>
            <a:r>
              <a:rPr b="1" lang="en"/>
              <a:t>both the x and y directions</a:t>
            </a:r>
            <a:r>
              <a:rPr lang="en"/>
              <a:t>, and </a:t>
            </a:r>
            <a:r>
              <a:rPr b="1" lang="en"/>
              <a:t>make the y_speed increase over time</a:t>
            </a:r>
            <a:r>
              <a:rPr lang="en"/>
              <a:t>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This makes it so as times goes on, it’ll start falling faster and faster.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Projectiles with gravity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228675"/>
            <a:ext cx="8520600" cy="380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x</a:t>
            </a:r>
            <a:r>
              <a:rPr lang="en" sz="1500"/>
              <a:t> = 100</a:t>
            </a:r>
            <a:br>
              <a:rPr lang="en" sz="1500"/>
            </a:br>
            <a:r>
              <a:rPr lang="en" sz="1500"/>
              <a:t>y</a:t>
            </a:r>
            <a:r>
              <a:rPr lang="en" sz="1500"/>
              <a:t> = 200</a:t>
            </a:r>
            <a:br>
              <a:rPr lang="en" sz="1500"/>
            </a:br>
            <a:r>
              <a:rPr lang="en" sz="1500"/>
              <a:t>x_s</a:t>
            </a:r>
            <a:r>
              <a:rPr lang="en" sz="1500"/>
              <a:t>peed = 3</a:t>
            </a:r>
            <a:br>
              <a:rPr lang="en" sz="1500"/>
            </a:br>
            <a:r>
              <a:rPr lang="en" sz="1500"/>
              <a:t>y_s</a:t>
            </a:r>
            <a:r>
              <a:rPr lang="en" sz="1500"/>
              <a:t>peed = -3</a:t>
            </a:r>
            <a:endParaRPr sz="1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3C47D"/>
                </a:solidFill>
              </a:rPr>
              <a:t>d</a:t>
            </a:r>
            <a:r>
              <a:rPr lang="en" sz="1500">
                <a:solidFill>
                  <a:srgbClr val="93C47D"/>
                </a:solidFill>
              </a:rPr>
              <a:t>ef</a:t>
            </a:r>
            <a:r>
              <a:rPr lang="en" sz="1500"/>
              <a:t> </a:t>
            </a:r>
            <a:r>
              <a:rPr lang="en" sz="1500">
                <a:solidFill>
                  <a:srgbClr val="3D85C6"/>
                </a:solidFill>
              </a:rPr>
              <a:t>draw</a:t>
            </a:r>
            <a:r>
              <a:rPr lang="en" sz="1500"/>
              <a:t>():</a:t>
            </a:r>
            <a:endParaRPr sz="1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	</a:t>
            </a:r>
            <a:r>
              <a:rPr lang="en" sz="1500">
                <a:solidFill>
                  <a:srgbClr val="93C47D"/>
                </a:solidFill>
              </a:rPr>
              <a:t>global</a:t>
            </a:r>
            <a:r>
              <a:rPr lang="en" sz="1500"/>
              <a:t> x, y, x_speed, y_speed</a:t>
            </a:r>
            <a:endParaRPr sz="1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	</a:t>
            </a:r>
            <a:r>
              <a:rPr lang="en" sz="1500">
                <a:solidFill>
                  <a:srgbClr val="61C4EB"/>
                </a:solidFill>
              </a:rPr>
              <a:t>background</a:t>
            </a:r>
            <a:r>
              <a:rPr lang="en" sz="1500"/>
              <a:t>(255, 255, 255)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x += x_speed</a:t>
            </a:r>
            <a:br>
              <a:rPr lang="en" sz="1500"/>
            </a:br>
            <a:r>
              <a:rPr lang="en" sz="1500"/>
              <a:t>y += y_speed</a:t>
            </a:r>
            <a:br>
              <a:rPr lang="en" sz="1500"/>
            </a:br>
            <a:r>
              <a:rPr b="1" lang="en" sz="1500"/>
              <a:t>y_speed += 1</a:t>
            </a:r>
            <a:endParaRPr b="1" sz="15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1C4EB"/>
                </a:solidFill>
              </a:rPr>
              <a:t>circle</a:t>
            </a:r>
            <a:r>
              <a:rPr lang="en" sz="1500"/>
              <a:t>(x, y, 30)</a:t>
            </a:r>
            <a:endParaRPr sz="1500"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2050" y="1228672"/>
            <a:ext cx="2924900" cy="29178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/>
          <p:nvPr/>
        </p:nvSpPr>
        <p:spPr>
          <a:xfrm>
            <a:off x="5010550" y="3806875"/>
            <a:ext cx="2092500" cy="9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As time goes on, the ball starts to fall faster and faster</a:t>
            </a:r>
            <a:endParaRPr>
              <a:solidFill>
                <a:schemeClr val="accent3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00" name="Google Shape;100;p19"/>
          <p:cNvCxnSpPr>
            <a:stCxn id="99" idx="1"/>
          </p:cNvCxnSpPr>
          <p:nvPr/>
        </p:nvCxnSpPr>
        <p:spPr>
          <a:xfrm flipH="1">
            <a:off x="2848150" y="4286275"/>
            <a:ext cx="2162400" cy="9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43950" y="1389600"/>
            <a:ext cx="4974300" cy="3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When you click, add a ball at the mouse position.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This ball should be “thrown” upwards and to the right, and then it should fall down due to gravity.</a:t>
            </a:r>
            <a:br>
              <a:rPr lang="en" sz="1400"/>
            </a:b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sz="1400" u="sng"/>
              <a:t>Hint</a:t>
            </a:r>
            <a:r>
              <a:rPr lang="en" sz="1400"/>
              <a:t>: What should the speed start out as for the ball to initially move upward? What should you add to it for it to go downward after?</a:t>
            </a:r>
            <a:endParaRPr sz="1400"/>
          </a:p>
        </p:txBody>
      </p:sp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555600"/>
            <a:ext cx="65697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4200">
                <a:highlight>
                  <a:schemeClr val="dk1"/>
                </a:highlight>
              </a:rPr>
              <a:t>Exercise </a:t>
            </a:r>
            <a:r>
              <a:rPr lang="en" sz="4200"/>
              <a:t>1: Throwing a ball</a:t>
            </a:r>
            <a:endParaRPr sz="4200">
              <a:highlight>
                <a:schemeClr val="dk1"/>
              </a:highlight>
            </a:endParaRPr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2275" y="1356900"/>
            <a:ext cx="3527400" cy="352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Collision</a:t>
            </a:r>
            <a:r>
              <a:rPr lang="en"/>
              <a:t>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