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Amatic SC"/>
      <p:regular r:id="rId36"/>
      <p:bold r:id="rId37"/>
    </p:embeddedFont>
    <p:embeddedFont>
      <p:font typeface="Source Code Pr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DAEC136-452B-420A-B0D8-0BF0C9CF9A15}">
  <a:tblStyle styleId="{1DAEC136-452B-420A-B0D8-0BF0C9CF9A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urceCodePro-italic.fntdata"/><Relationship Id="rId20" Type="http://schemas.openxmlformats.org/officeDocument/2006/relationships/slide" Target="slides/slide15.xml"/><Relationship Id="rId41" Type="http://schemas.openxmlformats.org/officeDocument/2006/relationships/font" Target="fonts/SourceCodePro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AmaticSC-bold.fntdata"/><Relationship Id="rId14" Type="http://schemas.openxmlformats.org/officeDocument/2006/relationships/slide" Target="slides/slide9.xml"/><Relationship Id="rId36" Type="http://schemas.openxmlformats.org/officeDocument/2006/relationships/font" Target="fonts/AmaticSC-regular.fntdata"/><Relationship Id="rId17" Type="http://schemas.openxmlformats.org/officeDocument/2006/relationships/slide" Target="slides/slide12.xml"/><Relationship Id="rId39" Type="http://schemas.openxmlformats.org/officeDocument/2006/relationships/font" Target="fonts/SourceCodePro-bold.fntdata"/><Relationship Id="rId16" Type="http://schemas.openxmlformats.org/officeDocument/2006/relationships/slide" Target="slides/slide11.xml"/><Relationship Id="rId38" Type="http://schemas.openxmlformats.org/officeDocument/2006/relationships/font" Target="fonts/SourceCodePr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rive.google.com/drive/folders/1k8xJLldARqkg6CHAYL6SwZnQ2WHh0PAq?usp=sharing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82d526b4b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82d526b4b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4171a56ce_1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4171a56ce_1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4171a56ce_1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4171a56ce_1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examples of functions: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draw()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setup()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noStroke()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noFill()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println()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4171a56ce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4171a56ce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2d526b4b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2d526b4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max()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4171a56ce_1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4171a56ce_1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max()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798aa97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4798aa97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 setup():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size(400, 400)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draw_snowman(80, 100)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draw_snowman(320, 100)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draw_snowman(200, 200)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 draw_snowman(x, y):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fill(255, 255, 255)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ellipse(x, y, 50, 50)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ellipse(x, y + 40, 70, 70)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ellipse(x, y + 100, 90, 90)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4171a56ce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4171a56ce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4171a56ce_1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4171a56ce_1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4171a56ce_7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74171a56ce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2e19dfd54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82e19dfd5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2e19dfd54_2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82e19dfd54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2d526b4b4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82d526b4b4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 setup():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size(600, 600)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 draw():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background(0, 0, 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set_color(mouseX)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circle(300, 300, 300)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 set_color(x):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if x &gt; 400: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fill(200, 20, 20)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elif x &gt; 200: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fill(20, 200, 20)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else: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fill(20, 20, 200)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 setup():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size(600, 600)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 draw():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background(0, 0, 0)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draw_dartboard(300, 400, 6)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draw_dartboard(200, 200, 10)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draw_dartboard(500, 500, 3)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 draw_dartboard(x, y, rings):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fill(255, 255, 255)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i = rings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while i &gt;= 0: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circle(x, y, 25 + 20 * i)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i -= 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905d8f0376_0_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g905d8f0376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8e02e99d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78e02e99d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905d8f037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905d8f037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905d8f0376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905d8f0376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91f573fc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91f573fc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05d8f0376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05d8f0376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2d526b4b4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82d526b4b4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our code, including these games, can be found here: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https://drive.google.com/drive/folders/1k8xJLldARqkg6CHAYL6SwZnQ2WHh0PAq?usp=sharing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905d8f037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905d8f037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4171a56ce_5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g74171a56ce_5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4171a56ce_1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4171a56ce_1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4171a56ce_1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4171a56ce_1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more examples of functions being used in place of values and variables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4171a56ce_1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4171a56ce_1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4171a56ce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4171a56c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2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7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28" name="Google Shape;28;p7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8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" name="Google Shape;40;p1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10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2" name="Google Shape;42;p10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jpg"/><Relationship Id="rId6" Type="http://schemas.openxmlformats.org/officeDocument/2006/relationships/image" Target="../media/image19.png"/><Relationship Id="rId7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gif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docs.google.com/spreadsheets/d/1hSNFLSHZPwLeb6MjDPZ_KntGLAOWSQN5qY9DEahpycg/edit?usp=sharing" TargetMode="External"/><Relationship Id="rId4" Type="http://schemas.openxmlformats.org/officeDocument/2006/relationships/hyperlink" Target="https://forms.gle/7TH3dJpc4JzGiDzz9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gif"/><Relationship Id="rId4" Type="http://schemas.openxmlformats.org/officeDocument/2006/relationships/image" Target="../media/image18.gif"/><Relationship Id="rId5" Type="http://schemas.openxmlformats.org/officeDocument/2006/relationships/hyperlink" Target="https://drive.google.com/drive/folders/1k8xJLldARqkg6CHAYL6SwZnQ2WHh0PAq?usp=sharin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jpg"/><Relationship Id="rId4" Type="http://schemas.openxmlformats.org/officeDocument/2006/relationships/image" Target="../media/image8.gif"/><Relationship Id="rId5" Type="http://schemas.openxmlformats.org/officeDocument/2006/relationships/image" Target="../media/image12.png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idx="4294967295" type="ctrTitle"/>
          </p:nvPr>
        </p:nvSpPr>
        <p:spPr>
          <a:xfrm>
            <a:off x="311700" y="2715474"/>
            <a:ext cx="8520600" cy="11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S</a:t>
            </a:r>
            <a:r>
              <a:rPr lang="en" sz="7200"/>
              <a:t>chulich Ignite 2020</a:t>
            </a:r>
            <a:endParaRPr sz="7200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0594" y="457200"/>
            <a:ext cx="2393656" cy="115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57200"/>
            <a:ext cx="2072324" cy="115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7637" y="457200"/>
            <a:ext cx="1254064" cy="115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525" y="4272725"/>
            <a:ext cx="1730600" cy="81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17425" y="4115175"/>
            <a:ext cx="966724" cy="9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 Body</a:t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functions have a </a:t>
            </a:r>
            <a:r>
              <a:rPr b="1" lang="en"/>
              <a:t>body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where we say </a:t>
            </a:r>
            <a:r>
              <a:rPr b="1" lang="en"/>
              <a:t>what the function actually does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(This is where you put the code!)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</a:rPr>
              <a:t>def</a:t>
            </a:r>
            <a:r>
              <a:rPr lang="en">
                <a:solidFill>
                  <a:srgbClr val="FF9900"/>
                </a:solidFill>
              </a:rPr>
              <a:t> </a:t>
            </a:r>
            <a:r>
              <a:rPr lang="en">
                <a:solidFill>
                  <a:srgbClr val="0000FF"/>
                </a:solidFill>
              </a:rPr>
              <a:t>name</a:t>
            </a:r>
            <a:r>
              <a:rPr lang="en"/>
              <a:t>(</a:t>
            </a:r>
            <a:r>
              <a:rPr lang="en">
                <a:solidFill>
                  <a:srgbClr val="CC4125"/>
                </a:solidFill>
              </a:rPr>
              <a:t>parameters</a:t>
            </a:r>
            <a:r>
              <a:rPr lang="en"/>
              <a:t>):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r>
              <a:rPr b="1" lang="en"/>
              <a:t>#</a:t>
            </a:r>
            <a:r>
              <a:rPr b="1" lang="en"/>
              <a:t> function body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>
                <a:solidFill>
                  <a:srgbClr val="61C4EB"/>
                </a:solidFill>
              </a:rPr>
              <a:t>return </a:t>
            </a:r>
            <a:r>
              <a:rPr lang="en">
                <a:solidFill>
                  <a:srgbClr val="FF9900"/>
                </a:solidFill>
              </a:rPr>
              <a:t>value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18" name="Google Shape;118;p22"/>
          <p:cNvSpPr/>
          <p:nvPr/>
        </p:nvSpPr>
        <p:spPr>
          <a:xfrm>
            <a:off x="1099875" y="3169075"/>
            <a:ext cx="2473500" cy="371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Example</a:t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228675"/>
            <a:ext cx="8520600" cy="37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is the simplest type of function. </a:t>
            </a:r>
            <a:r>
              <a:rPr lang="en"/>
              <a:t>It just </a:t>
            </a:r>
            <a:r>
              <a:rPr i="1" lang="en"/>
              <a:t>does</a:t>
            </a:r>
            <a:r>
              <a:rPr lang="en"/>
              <a:t> something. No parameters, no return value needed.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</a:t>
            </a:r>
            <a:r>
              <a:rPr b="1" lang="en"/>
              <a:t>name </a:t>
            </a:r>
            <a:r>
              <a:rPr lang="en"/>
              <a:t>is </a:t>
            </a:r>
            <a:r>
              <a:rPr lang="en">
                <a:solidFill>
                  <a:srgbClr val="0000FF"/>
                </a:solidFill>
              </a:rPr>
              <a:t>greeting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</a:t>
            </a:r>
            <a:r>
              <a:rPr b="1" lang="en"/>
              <a:t>body </a:t>
            </a:r>
            <a:r>
              <a:rPr lang="en"/>
              <a:t>is one line: </a:t>
            </a:r>
            <a:r>
              <a:rPr lang="en">
                <a:solidFill>
                  <a:srgbClr val="61C4EB"/>
                </a:solidFill>
              </a:rPr>
              <a:t>print</a:t>
            </a:r>
            <a:r>
              <a:rPr lang="en"/>
              <a:t>(</a:t>
            </a:r>
            <a:r>
              <a:rPr lang="en">
                <a:solidFill>
                  <a:srgbClr val="8E7CC3"/>
                </a:solidFill>
              </a:rPr>
              <a:t>"Hello everyone!"</a:t>
            </a:r>
            <a:r>
              <a:rPr lang="en"/>
              <a:t>)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</a:rPr>
              <a:t>def</a:t>
            </a:r>
            <a:r>
              <a:rPr lang="en">
                <a:solidFill>
                  <a:srgbClr val="FF9900"/>
                </a:solidFill>
              </a:rPr>
              <a:t> </a:t>
            </a:r>
            <a:r>
              <a:rPr lang="en">
                <a:solidFill>
                  <a:srgbClr val="0000FF"/>
                </a:solidFill>
              </a:rPr>
              <a:t>greeting</a:t>
            </a:r>
            <a:r>
              <a:rPr lang="en"/>
              <a:t>():</a:t>
            </a:r>
            <a:endParaRPr/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1C4EB"/>
                </a:solidFill>
              </a:rPr>
              <a:t>print</a:t>
            </a:r>
            <a:r>
              <a:rPr lang="en"/>
              <a:t>(</a:t>
            </a:r>
            <a:r>
              <a:rPr lang="en">
                <a:solidFill>
                  <a:srgbClr val="8E7CC3"/>
                </a:solidFill>
              </a:rPr>
              <a:t>"Hello everyone!"</a:t>
            </a:r>
            <a:r>
              <a:rPr lang="en"/>
              <a:t>)</a:t>
            </a:r>
            <a:endParaRPr/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solidFill>
                  <a:srgbClr val="6AA84F"/>
                </a:solidFill>
              </a:rPr>
            </a:br>
            <a:r>
              <a:rPr lang="en">
                <a:solidFill>
                  <a:srgbClr val="6AA84F"/>
                </a:solidFill>
              </a:rPr>
              <a:t>def</a:t>
            </a:r>
            <a:r>
              <a:rPr lang="en">
                <a:solidFill>
                  <a:srgbClr val="FF9900"/>
                </a:solidFill>
              </a:rPr>
              <a:t> </a:t>
            </a:r>
            <a:r>
              <a:rPr lang="en">
                <a:solidFill>
                  <a:srgbClr val="0000FF"/>
                </a:solidFill>
              </a:rPr>
              <a:t>setup</a:t>
            </a:r>
            <a:r>
              <a:rPr lang="en"/>
              <a:t>():</a:t>
            </a:r>
            <a:endParaRPr>
              <a:solidFill>
                <a:srgbClr val="8E7CC3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# Call our function</a:t>
            </a:r>
            <a:br>
              <a:rPr lang="en">
                <a:solidFill>
                  <a:schemeClr val="accent2"/>
                </a:solidFill>
              </a:rPr>
            </a:br>
            <a:r>
              <a:rPr lang="en">
                <a:solidFill>
                  <a:schemeClr val="accent2"/>
                </a:solidFill>
              </a:rPr>
              <a:t>greeting()  </a:t>
            </a:r>
            <a:endParaRPr/>
          </a:p>
        </p:txBody>
      </p:sp>
      <p:sp>
        <p:nvSpPr>
          <p:cNvPr id="125" name="Google Shape;125;p23"/>
          <p:cNvSpPr txBox="1"/>
          <p:nvPr/>
        </p:nvSpPr>
        <p:spPr>
          <a:xfrm>
            <a:off x="4883100" y="4035750"/>
            <a:ext cx="30477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setup() </a:t>
            </a:r>
            <a:r>
              <a:rPr lang="en" sz="1600">
                <a:solidFill>
                  <a:srgbClr val="9E9E9E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is actually a function too! </a:t>
            </a:r>
            <a:endParaRPr sz="1600">
              <a:solidFill>
                <a:srgbClr val="9E9E9E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6" name="Google Shape;126;p23"/>
          <p:cNvSpPr/>
          <p:nvPr/>
        </p:nvSpPr>
        <p:spPr>
          <a:xfrm>
            <a:off x="2679075" y="4129892"/>
            <a:ext cx="2232575" cy="103400"/>
          </a:xfrm>
          <a:custGeom>
            <a:rect b="b" l="l" r="r" t="t"/>
            <a:pathLst>
              <a:path extrusionOk="0" h="4136" w="89303">
                <a:moveTo>
                  <a:pt x="89303" y="4136"/>
                </a:moveTo>
                <a:cubicBezTo>
                  <a:pt x="83636" y="3449"/>
                  <a:pt x="70183" y="71"/>
                  <a:pt x="55299" y="14"/>
                </a:cubicBezTo>
                <a:cubicBezTo>
                  <a:pt x="40415" y="-43"/>
                  <a:pt x="9217" y="3162"/>
                  <a:pt x="0" y="379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 Parameters</a:t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228675"/>
            <a:ext cx="8520600" cy="36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 can also take in </a:t>
            </a:r>
            <a:r>
              <a:rPr b="1" lang="en">
                <a:solidFill>
                  <a:srgbClr val="CC4125"/>
                </a:solidFill>
              </a:rPr>
              <a:t>parameters</a:t>
            </a:r>
            <a:r>
              <a:rPr lang="en"/>
              <a:t>.</a:t>
            </a:r>
            <a:br>
              <a:rPr lang="en"/>
            </a:br>
            <a:r>
              <a:rPr lang="en"/>
              <a:t>These are </a:t>
            </a:r>
            <a:r>
              <a:rPr lang="en"/>
              <a:t>the</a:t>
            </a:r>
            <a:r>
              <a:rPr lang="en"/>
              <a:t> values </a:t>
            </a:r>
            <a:r>
              <a:rPr b="1" lang="en"/>
              <a:t>supplied to a function</a:t>
            </a:r>
            <a:r>
              <a:rPr lang="en"/>
              <a:t> that then </a:t>
            </a:r>
            <a:r>
              <a:rPr b="1" lang="en"/>
              <a:t>become variables for that function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</a:rPr>
              <a:t> def</a:t>
            </a:r>
            <a:r>
              <a:rPr lang="en">
                <a:solidFill>
                  <a:srgbClr val="6AA84F"/>
                </a:solidFill>
              </a:rPr>
              <a:t> </a:t>
            </a:r>
            <a:r>
              <a:rPr lang="en">
                <a:solidFill>
                  <a:srgbClr val="0000FF"/>
                </a:solidFill>
              </a:rPr>
              <a:t>name</a:t>
            </a:r>
            <a:r>
              <a:rPr lang="en"/>
              <a:t>( </a:t>
            </a:r>
            <a:r>
              <a:rPr b="1" lang="en">
                <a:solidFill>
                  <a:srgbClr val="CC4125"/>
                </a:solidFill>
              </a:rPr>
              <a:t>parameters </a:t>
            </a:r>
            <a:r>
              <a:rPr lang="en"/>
              <a:t>):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E9E9E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   # function body</a:t>
            </a:r>
            <a:endParaRPr>
              <a:solidFill>
                <a:srgbClr val="9E9E9E"/>
              </a:solidFill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1C4EB"/>
                </a:solidFill>
              </a:rPr>
              <a:t>return </a:t>
            </a:r>
            <a:r>
              <a:rPr lang="en">
                <a:solidFill>
                  <a:srgbClr val="FF9900"/>
                </a:solidFill>
              </a:rPr>
              <a:t>value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33" name="Google Shape;133;p24"/>
          <p:cNvSpPr/>
          <p:nvPr/>
        </p:nvSpPr>
        <p:spPr>
          <a:xfrm>
            <a:off x="2301250" y="2558300"/>
            <a:ext cx="1508700" cy="334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Parameters Example</a:t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is a function that says hello to someone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takes in </a:t>
            </a:r>
            <a:r>
              <a:rPr b="1" lang="en"/>
              <a:t>one parameter</a:t>
            </a:r>
            <a:endParaRPr i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</a:rPr>
              <a:t>def</a:t>
            </a:r>
            <a:r>
              <a:rPr lang="en">
                <a:solidFill>
                  <a:srgbClr val="FF9900"/>
                </a:solidFill>
              </a:rPr>
              <a:t> </a:t>
            </a:r>
            <a:r>
              <a:rPr lang="en">
                <a:solidFill>
                  <a:srgbClr val="0000FF"/>
                </a:solidFill>
              </a:rPr>
              <a:t>greet_me</a:t>
            </a:r>
            <a:r>
              <a:rPr lang="en"/>
              <a:t>(</a:t>
            </a:r>
            <a:r>
              <a:rPr b="1" lang="en"/>
              <a:t>name</a:t>
            </a:r>
            <a:r>
              <a:rPr lang="en"/>
              <a:t>):</a:t>
            </a:r>
            <a:endParaRPr/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1C4EB"/>
                </a:solidFill>
              </a:rPr>
              <a:t>print</a:t>
            </a:r>
            <a:r>
              <a:rPr lang="en"/>
              <a:t>(</a:t>
            </a:r>
            <a:r>
              <a:rPr lang="en">
                <a:solidFill>
                  <a:srgbClr val="8E7CC3"/>
                </a:solidFill>
              </a:rPr>
              <a:t>"</a:t>
            </a:r>
            <a:r>
              <a:rPr lang="en">
                <a:solidFill>
                  <a:schemeClr val="accent4"/>
                </a:solidFill>
              </a:rPr>
              <a:t>Hello </a:t>
            </a:r>
            <a:r>
              <a:rPr lang="en">
                <a:solidFill>
                  <a:srgbClr val="8E7CC3"/>
                </a:solidFill>
              </a:rPr>
              <a:t>"</a:t>
            </a:r>
            <a:r>
              <a:rPr lang="en"/>
              <a:t> + </a:t>
            </a:r>
            <a:r>
              <a:rPr b="1" lang="en"/>
              <a:t>name</a:t>
            </a:r>
            <a:r>
              <a:rPr lang="en"/>
              <a:t>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Parameters </a:t>
            </a:r>
            <a:r>
              <a:rPr lang="en"/>
              <a:t>Example</a:t>
            </a:r>
            <a:endParaRPr/>
          </a:p>
        </p:txBody>
      </p:sp>
      <p:sp>
        <p:nvSpPr>
          <p:cNvPr id="145" name="Google Shape;145;p2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is a function that adds two numbers together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takes in </a:t>
            </a:r>
            <a:r>
              <a:rPr b="1" lang="en"/>
              <a:t>two parameters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</a:t>
            </a:r>
            <a:r>
              <a:rPr b="1" lang="en"/>
              <a:t>returns the sum of the two inputs</a:t>
            </a:r>
            <a:endParaRPr b="1" i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</a:rPr>
              <a:t>def</a:t>
            </a:r>
            <a:r>
              <a:rPr lang="en">
                <a:solidFill>
                  <a:srgbClr val="FF9900"/>
                </a:solidFill>
              </a:rPr>
              <a:t> </a:t>
            </a:r>
            <a:r>
              <a:rPr lang="en">
                <a:solidFill>
                  <a:srgbClr val="0000FF"/>
                </a:solidFill>
              </a:rPr>
              <a:t>add</a:t>
            </a:r>
            <a:r>
              <a:rPr lang="en"/>
              <a:t>(</a:t>
            </a:r>
            <a:r>
              <a:rPr lang="en"/>
              <a:t>a, b</a:t>
            </a:r>
            <a:r>
              <a:rPr lang="en"/>
              <a:t>):</a:t>
            </a:r>
            <a:br>
              <a:rPr lang="en"/>
            </a:br>
            <a:r>
              <a:rPr lang="en"/>
              <a:t>	</a:t>
            </a:r>
            <a:r>
              <a:rPr lang="en"/>
              <a:t>s</a:t>
            </a:r>
            <a:r>
              <a:rPr lang="en"/>
              <a:t>um = a + b</a:t>
            </a:r>
            <a:endParaRPr/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1C4EB"/>
                </a:solidFill>
              </a:rPr>
              <a:t>print</a:t>
            </a:r>
            <a:r>
              <a:rPr lang="en"/>
              <a:t>(sum)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idx="1" type="body"/>
          </p:nvPr>
        </p:nvSpPr>
        <p:spPr>
          <a:xfrm>
            <a:off x="311700" y="1389600"/>
            <a:ext cx="4974300" cy="3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Create</a:t>
            </a:r>
            <a:r>
              <a:rPr lang="en" sz="1400"/>
              <a:t> a function called </a:t>
            </a:r>
            <a:r>
              <a:rPr b="1" lang="en" sz="1400"/>
              <a:t>draw_snowman</a:t>
            </a:r>
            <a:r>
              <a:rPr b="1" lang="en" sz="1400" u="sng"/>
              <a:t> </a:t>
            </a:r>
            <a:r>
              <a:rPr lang="en" sz="1400"/>
              <a:t>that draws a simple snowman on screen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Use </a:t>
            </a:r>
            <a:r>
              <a:rPr lang="en" sz="1400">
                <a:solidFill>
                  <a:srgbClr val="61C4EB"/>
                </a:solidFill>
              </a:rPr>
              <a:t>circle</a:t>
            </a:r>
            <a:r>
              <a:rPr lang="en" sz="1400"/>
              <a:t>() 3 times inside </a:t>
            </a:r>
            <a:r>
              <a:rPr b="1" lang="en" sz="1400"/>
              <a:t>draw_snowman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function should take the following parameters as inputs: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x-coordinate</a:t>
            </a:r>
            <a:endParaRPr sz="1400"/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y-coordinate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Call</a:t>
            </a:r>
            <a:r>
              <a:rPr lang="en" sz="1400"/>
              <a:t> the function inside </a:t>
            </a:r>
            <a:r>
              <a:rPr lang="en" sz="1400">
                <a:solidFill>
                  <a:srgbClr val="61C4EB"/>
                </a:solidFill>
              </a:rPr>
              <a:t>draw</a:t>
            </a:r>
            <a:r>
              <a:rPr lang="en" sz="1400"/>
              <a:t>()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(Feel free to draw something other than a snowman too!)</a:t>
            </a:r>
            <a:endParaRPr sz="1400"/>
          </a:p>
        </p:txBody>
      </p:sp>
      <p:sp>
        <p:nvSpPr>
          <p:cNvPr id="151" name="Google Shape;151;p27"/>
          <p:cNvSpPr txBox="1"/>
          <p:nvPr>
            <p:ph type="title"/>
          </p:nvPr>
        </p:nvSpPr>
        <p:spPr>
          <a:xfrm>
            <a:off x="311700" y="555600"/>
            <a:ext cx="65697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4200">
                <a:highlight>
                  <a:schemeClr val="dk1"/>
                </a:highlight>
              </a:rPr>
              <a:t>Exercise </a:t>
            </a:r>
            <a:r>
              <a:rPr lang="en" sz="4200"/>
              <a:t>1: Drawing a Snowman</a:t>
            </a:r>
            <a:endParaRPr sz="4200">
              <a:highlight>
                <a:schemeClr val="dk1"/>
              </a:highlight>
            </a:endParaRPr>
          </a:p>
        </p:txBody>
      </p:sp>
      <p:pic>
        <p:nvPicPr>
          <p:cNvPr id="152" name="Google Shape;152;p27"/>
          <p:cNvPicPr preferRelativeResize="0"/>
          <p:nvPr/>
        </p:nvPicPr>
        <p:blipFill rotWithShape="1">
          <a:blip r:embed="rId3">
            <a:alphaModFix/>
          </a:blip>
          <a:srcRect b="8763" l="52682" r="2377" t="35059"/>
          <a:stretch/>
        </p:blipFill>
        <p:spPr>
          <a:xfrm>
            <a:off x="5613675" y="79525"/>
            <a:ext cx="1646500" cy="117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61476" y="219475"/>
            <a:ext cx="1030092" cy="103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7"/>
          <p:cNvPicPr preferRelativeResize="0"/>
          <p:nvPr/>
        </p:nvPicPr>
        <p:blipFill rotWithShape="1">
          <a:blip r:embed="rId5">
            <a:alphaModFix/>
          </a:blip>
          <a:srcRect b="0" l="0" r="0" t="10015"/>
          <a:stretch/>
        </p:blipFill>
        <p:spPr>
          <a:xfrm>
            <a:off x="5466025" y="1776050"/>
            <a:ext cx="2876550" cy="285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Return values</a:t>
            </a:r>
            <a:endParaRPr/>
          </a:p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311700" y="1228675"/>
            <a:ext cx="85206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functions can have a </a:t>
            </a:r>
            <a:r>
              <a:rPr b="1" lang="en"/>
              <a:t>return value</a:t>
            </a:r>
            <a:br>
              <a:rPr lang="en"/>
            </a:br>
            <a:r>
              <a:rPr lang="en"/>
              <a:t>This is what the function </a:t>
            </a:r>
            <a:r>
              <a:rPr b="1" lang="en"/>
              <a:t>passes back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</a:rPr>
              <a:t>def</a:t>
            </a:r>
            <a:r>
              <a:rPr b="1" lang="en">
                <a:solidFill>
                  <a:srgbClr val="FF9900"/>
                </a:solidFill>
              </a:rPr>
              <a:t> </a:t>
            </a:r>
            <a:r>
              <a:rPr lang="en">
                <a:solidFill>
                  <a:srgbClr val="0000FF"/>
                </a:solidFill>
              </a:rPr>
              <a:t>name</a:t>
            </a:r>
            <a:r>
              <a:rPr lang="en"/>
              <a:t>(</a:t>
            </a:r>
            <a:r>
              <a:rPr lang="en">
                <a:solidFill>
                  <a:srgbClr val="CC4125"/>
                </a:solidFill>
              </a:rPr>
              <a:t>parameters</a:t>
            </a:r>
            <a:r>
              <a:rPr lang="en"/>
              <a:t>):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# function body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>
                <a:solidFill>
                  <a:srgbClr val="61C4EB"/>
                </a:solidFill>
              </a:rPr>
              <a:t>return </a:t>
            </a:r>
            <a:r>
              <a:rPr lang="en">
                <a:solidFill>
                  <a:srgbClr val="FF9900"/>
                </a:solidFill>
              </a:rPr>
              <a:t>value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Return values can be anything, such as a number or a string</a:t>
            </a:r>
            <a:endParaRPr/>
          </a:p>
        </p:txBody>
      </p:sp>
      <p:sp>
        <p:nvSpPr>
          <p:cNvPr id="161" name="Google Shape;161;p28"/>
          <p:cNvSpPr/>
          <p:nvPr/>
        </p:nvSpPr>
        <p:spPr>
          <a:xfrm>
            <a:off x="1298775" y="2891150"/>
            <a:ext cx="1731600" cy="334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Return Example</a:t>
            </a:r>
            <a:endParaRPr/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311700" y="1228675"/>
            <a:ext cx="8520600" cy="137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These are functions with a return value 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just returns an integer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doesn’t take in any parameters</a:t>
            </a:r>
            <a:endParaRPr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68" name="Google Shape;168;p29"/>
          <p:cNvSpPr txBox="1"/>
          <p:nvPr/>
        </p:nvSpPr>
        <p:spPr>
          <a:xfrm>
            <a:off x="676975" y="2972800"/>
            <a:ext cx="3480600" cy="11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</a:t>
            </a:r>
            <a:r>
              <a:rPr lang="en" sz="1800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ef</a:t>
            </a:r>
            <a:r>
              <a:rPr lang="en" sz="1800">
                <a:solidFill>
                  <a:srgbClr val="FF99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get_my_age():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1C4E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return </a:t>
            </a: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20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69" name="Google Shape;169;p29"/>
          <p:cNvSpPr txBox="1"/>
          <p:nvPr/>
        </p:nvSpPr>
        <p:spPr>
          <a:xfrm>
            <a:off x="4356175" y="2972800"/>
            <a:ext cx="3480600" cy="15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</a:t>
            </a:r>
            <a:r>
              <a:rPr lang="en" sz="1800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ef </a:t>
            </a: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two_plus_two</a:t>
            </a: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():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	</a:t>
            </a: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answer = 2 + 2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1C4E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return </a:t>
            </a: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answer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Another Example</a:t>
            </a:r>
            <a:endParaRPr/>
          </a:p>
        </p:txBody>
      </p:sp>
      <p:sp>
        <p:nvSpPr>
          <p:cNvPr id="175" name="Google Shape;175;p30"/>
          <p:cNvSpPr txBox="1"/>
          <p:nvPr>
            <p:ph idx="1" type="body"/>
          </p:nvPr>
        </p:nvSpPr>
        <p:spPr>
          <a:xfrm>
            <a:off x="311700" y="1228675"/>
            <a:ext cx="88323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6AA84F"/>
                </a:solidFill>
              </a:rPr>
              <a:t>def</a:t>
            </a:r>
            <a:r>
              <a:rPr lang="en">
                <a:solidFill>
                  <a:srgbClr val="FF9900"/>
                </a:solidFill>
              </a:rPr>
              <a:t> </a:t>
            </a:r>
            <a:r>
              <a:rPr lang="en">
                <a:solidFill>
                  <a:srgbClr val="3D85C6"/>
                </a:solidFill>
              </a:rPr>
              <a:t>setup</a:t>
            </a:r>
            <a:r>
              <a:rPr lang="en"/>
              <a:t>():</a:t>
            </a:r>
            <a:endParaRPr/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volume = </a:t>
            </a:r>
            <a:r>
              <a:rPr b="1" lang="en">
                <a:solidFill>
                  <a:srgbClr val="3D85C6"/>
                </a:solidFill>
              </a:rPr>
              <a:t>calculate_cube_volume</a:t>
            </a:r>
            <a:r>
              <a:rPr lang="en"/>
              <a:t>(2)</a:t>
            </a:r>
            <a:br>
              <a:rPr lang="en"/>
            </a:br>
            <a:r>
              <a:rPr lang="en"/>
              <a:t>	</a:t>
            </a:r>
            <a:r>
              <a:rPr lang="en">
                <a:solidFill>
                  <a:srgbClr val="61C4EB"/>
                </a:solidFill>
              </a:rPr>
              <a:t>print</a:t>
            </a:r>
            <a:r>
              <a:rPr lang="en"/>
              <a:t>(</a:t>
            </a:r>
            <a:r>
              <a:rPr lang="en">
                <a:solidFill>
                  <a:srgbClr val="8E7CC3"/>
                </a:solidFill>
              </a:rPr>
              <a:t>"A cube with side length 2 has volume:"</a:t>
            </a:r>
            <a:r>
              <a:rPr lang="en"/>
              <a:t>)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61C4EB"/>
                </a:solidFill>
              </a:rPr>
              <a:t>print</a:t>
            </a:r>
            <a:r>
              <a:rPr lang="en"/>
              <a:t>(volume)</a:t>
            </a:r>
            <a:br>
              <a:rPr lang="en"/>
            </a:b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"/>
            </a:br>
            <a:r>
              <a:rPr lang="en">
                <a:solidFill>
                  <a:srgbClr val="6AA84F"/>
                </a:solidFill>
              </a:rPr>
              <a:t>def</a:t>
            </a:r>
            <a:r>
              <a:rPr lang="en">
                <a:solidFill>
                  <a:srgbClr val="FF9900"/>
                </a:solidFill>
              </a:rPr>
              <a:t> </a:t>
            </a:r>
            <a:r>
              <a:rPr b="1" lang="en">
                <a:solidFill>
                  <a:srgbClr val="3D85C6"/>
                </a:solidFill>
              </a:rPr>
              <a:t>calculate_cube_volume</a:t>
            </a:r>
            <a:r>
              <a:rPr lang="en"/>
              <a:t>(sideLength):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	</a:t>
            </a:r>
            <a:r>
              <a:rPr lang="en">
                <a:solidFill>
                  <a:srgbClr val="34C6C6"/>
                </a:solidFill>
              </a:rPr>
              <a:t>return </a:t>
            </a:r>
            <a:r>
              <a:rPr lang="en"/>
              <a:t>sideLength * sideLength * sideLength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Why even use functions?</a:t>
            </a:r>
            <a:endParaRPr/>
          </a:p>
        </p:txBody>
      </p:sp>
      <p:sp>
        <p:nvSpPr>
          <p:cNvPr id="181" name="Google Shape;181;p31"/>
          <p:cNvSpPr txBox="1"/>
          <p:nvPr>
            <p:ph idx="1" type="body"/>
          </p:nvPr>
        </p:nvSpPr>
        <p:spPr>
          <a:xfrm>
            <a:off x="311700" y="1017975"/>
            <a:ext cx="4253100" cy="3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What if we wanted to draw a simple town, with a lot of houses on our screen? Let’s see what that would look like </a:t>
            </a:r>
            <a:r>
              <a:rPr b="1" lang="en"/>
              <a:t>without using functions</a:t>
            </a:r>
            <a:endParaRPr b="1"/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936100"/>
            <a:ext cx="2535650" cy="190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0875" y="224500"/>
            <a:ext cx="3062350" cy="461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Session Overview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237900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Functions</a:t>
            </a:r>
            <a:endParaRPr b="1"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Why even use functions?</a:t>
            </a:r>
            <a:endParaRPr/>
          </a:p>
        </p:txBody>
      </p:sp>
      <p:sp>
        <p:nvSpPr>
          <p:cNvPr id="189" name="Google Shape;189;p32"/>
          <p:cNvSpPr txBox="1"/>
          <p:nvPr>
            <p:ph idx="1" type="body"/>
          </p:nvPr>
        </p:nvSpPr>
        <p:spPr>
          <a:xfrm>
            <a:off x="311700" y="1017975"/>
            <a:ext cx="4253100" cy="3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Let’s look at that same example </a:t>
            </a:r>
            <a:r>
              <a:rPr b="1" lang="en"/>
              <a:t>with functions.</a:t>
            </a:r>
            <a:r>
              <a:rPr lang="en"/>
              <a:t> </a:t>
            </a:r>
            <a:r>
              <a:rPr lang="en"/>
              <a:t>We can make our code much nicer and easier to read if we use functions!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Using functions is great if we want to repeat the same few lines of code, but only changing a few variables each time!</a:t>
            </a:r>
            <a:endParaRPr/>
          </a:p>
        </p:txBody>
      </p:sp>
      <p:pic>
        <p:nvPicPr>
          <p:cNvPr id="190" name="Google Shape;190;p32"/>
          <p:cNvPicPr preferRelativeResize="0"/>
          <p:nvPr/>
        </p:nvPicPr>
        <p:blipFill rotWithShape="1">
          <a:blip r:embed="rId3">
            <a:alphaModFix/>
          </a:blip>
          <a:srcRect b="0" l="4379" r="0" t="0"/>
          <a:stretch/>
        </p:blipFill>
        <p:spPr>
          <a:xfrm>
            <a:off x="4875600" y="1089075"/>
            <a:ext cx="3889774" cy="355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 are Great for Changing Inputs</a:t>
            </a:r>
            <a:endParaRPr/>
          </a:p>
        </p:txBody>
      </p:sp>
      <p:sp>
        <p:nvSpPr>
          <p:cNvPr id="196" name="Google Shape;196;p33"/>
          <p:cNvSpPr txBox="1"/>
          <p:nvPr>
            <p:ph idx="1" type="body"/>
          </p:nvPr>
        </p:nvSpPr>
        <p:spPr>
          <a:xfrm>
            <a:off x="311700" y="1228675"/>
            <a:ext cx="5082900" cy="387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400">
                <a:solidFill>
                  <a:srgbClr val="6AA84F"/>
                </a:solidFill>
              </a:rPr>
              <a:t>def</a:t>
            </a:r>
            <a:r>
              <a:rPr lang="en" sz="1400">
                <a:solidFill>
                  <a:srgbClr val="FF9900"/>
                </a:solidFill>
              </a:rPr>
              <a:t> </a:t>
            </a:r>
            <a:r>
              <a:rPr lang="en" sz="1400">
                <a:solidFill>
                  <a:srgbClr val="3D85C6"/>
                </a:solidFill>
              </a:rPr>
              <a:t>draw</a:t>
            </a:r>
            <a:r>
              <a:rPr lang="en" sz="1400"/>
              <a:t>():</a:t>
            </a:r>
            <a:br>
              <a:rPr lang="en" sz="1400"/>
            </a:br>
            <a:r>
              <a:rPr lang="en" sz="1400"/>
              <a:t>	</a:t>
            </a:r>
            <a:r>
              <a:rPr lang="en" sz="1400">
                <a:solidFill>
                  <a:srgbClr val="61C4EB"/>
                </a:solidFill>
              </a:rPr>
              <a:t>background</a:t>
            </a:r>
            <a:r>
              <a:rPr lang="en" sz="1400"/>
              <a:t>(0, 0, 0)	</a:t>
            </a:r>
            <a:br>
              <a:rPr lang="en" sz="1400"/>
            </a:br>
            <a:r>
              <a:rPr lang="en" sz="1400"/>
              <a:t>	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400"/>
              <a:t>	</a:t>
            </a:r>
            <a:r>
              <a:rPr b="1" lang="en" sz="1400"/>
              <a:t>set_color</a:t>
            </a:r>
            <a:r>
              <a:rPr lang="en" sz="1400"/>
              <a:t>(</a:t>
            </a:r>
            <a:r>
              <a:rPr lang="en" sz="1400">
                <a:solidFill>
                  <a:srgbClr val="E06666"/>
                </a:solidFill>
              </a:rPr>
              <a:t>mouseX</a:t>
            </a:r>
            <a:r>
              <a:rPr lang="en" sz="1400"/>
              <a:t>)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400"/>
              <a:t>	</a:t>
            </a:r>
            <a:r>
              <a:rPr lang="en" sz="1400">
                <a:solidFill>
                  <a:srgbClr val="61C4EB"/>
                </a:solidFill>
              </a:rPr>
              <a:t>circle</a:t>
            </a:r>
            <a:r>
              <a:rPr lang="en" sz="1400"/>
              <a:t>(300, 300, 300)</a:t>
            </a:r>
            <a:endParaRPr sz="14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" sz="1400"/>
            </a:br>
            <a:r>
              <a:rPr lang="en" sz="1400">
                <a:solidFill>
                  <a:srgbClr val="6AA84F"/>
                </a:solidFill>
              </a:rPr>
              <a:t>def</a:t>
            </a:r>
            <a:r>
              <a:rPr lang="en" sz="1400">
                <a:solidFill>
                  <a:srgbClr val="FF9900"/>
                </a:solidFill>
              </a:rPr>
              <a:t> </a:t>
            </a:r>
            <a:r>
              <a:rPr b="1" lang="en" sz="1400">
                <a:solidFill>
                  <a:srgbClr val="3D85C6"/>
                </a:solidFill>
              </a:rPr>
              <a:t>set_color</a:t>
            </a:r>
            <a:r>
              <a:rPr lang="en" sz="1400"/>
              <a:t>(x):</a:t>
            </a:r>
            <a:br>
              <a:rPr lang="en" sz="1400"/>
            </a:br>
            <a:r>
              <a:rPr lang="en" sz="1400"/>
              <a:t>	 </a:t>
            </a:r>
            <a:r>
              <a:rPr lang="en" sz="1400">
                <a:solidFill>
                  <a:srgbClr val="6AA84F"/>
                </a:solidFill>
              </a:rPr>
              <a:t>if</a:t>
            </a:r>
            <a:r>
              <a:rPr lang="en" sz="1400"/>
              <a:t> x &gt; 400:</a:t>
            </a:r>
            <a:endParaRPr sz="14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    </a:t>
            </a:r>
            <a:r>
              <a:rPr lang="en" sz="1400">
                <a:solidFill>
                  <a:srgbClr val="61C4EB"/>
                </a:solidFill>
              </a:rPr>
              <a:t>fill</a:t>
            </a:r>
            <a:r>
              <a:rPr lang="en" sz="1400"/>
              <a:t>(200, 20, 20)</a:t>
            </a:r>
            <a:endParaRPr sz="14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</a:t>
            </a:r>
            <a:r>
              <a:rPr lang="en" sz="1400">
                <a:solidFill>
                  <a:srgbClr val="6AA84F"/>
                </a:solidFill>
              </a:rPr>
              <a:t>elif</a:t>
            </a:r>
            <a:r>
              <a:rPr lang="en" sz="1400">
                <a:solidFill>
                  <a:srgbClr val="93C47D"/>
                </a:solidFill>
              </a:rPr>
              <a:t> </a:t>
            </a:r>
            <a:r>
              <a:rPr lang="en" sz="1400"/>
              <a:t>x &gt; 200:</a:t>
            </a:r>
            <a:endParaRPr sz="14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    </a:t>
            </a:r>
            <a:r>
              <a:rPr lang="en" sz="1400">
                <a:solidFill>
                  <a:srgbClr val="61C4EB"/>
                </a:solidFill>
              </a:rPr>
              <a:t>fill</a:t>
            </a:r>
            <a:r>
              <a:rPr lang="en" sz="1400"/>
              <a:t>(20, 200, 20)</a:t>
            </a:r>
            <a:endParaRPr sz="14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</a:t>
            </a:r>
            <a:r>
              <a:rPr lang="en" sz="1400">
                <a:solidFill>
                  <a:srgbClr val="6AA84F"/>
                </a:solidFill>
              </a:rPr>
              <a:t>else</a:t>
            </a:r>
            <a:r>
              <a:rPr lang="en" sz="1400"/>
              <a:t>:</a:t>
            </a:r>
            <a:endParaRPr sz="14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    </a:t>
            </a:r>
            <a:r>
              <a:rPr lang="en" sz="1400">
                <a:solidFill>
                  <a:srgbClr val="61C4EB"/>
                </a:solidFill>
              </a:rPr>
              <a:t>fill</a:t>
            </a:r>
            <a:r>
              <a:rPr lang="en" sz="1400"/>
              <a:t>(20, 20, 200)</a:t>
            </a:r>
            <a:endParaRPr sz="1400"/>
          </a:p>
        </p:txBody>
      </p:sp>
      <p:pic>
        <p:nvPicPr>
          <p:cNvPr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0725" y="1228675"/>
            <a:ext cx="3444600" cy="344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>
                <a:highlight>
                  <a:schemeClr val="dk1"/>
                </a:highlight>
              </a:rPr>
              <a:t>Exercise 2: Tying it all Together</a:t>
            </a:r>
            <a:br>
              <a:rPr lang="en"/>
            </a:br>
            <a:endParaRPr/>
          </a:p>
        </p:txBody>
      </p:sp>
      <p:sp>
        <p:nvSpPr>
          <p:cNvPr id="203" name="Google Shape;203;p34"/>
          <p:cNvSpPr txBox="1"/>
          <p:nvPr>
            <p:ph idx="1" type="body"/>
          </p:nvPr>
        </p:nvSpPr>
        <p:spPr>
          <a:xfrm>
            <a:off x="311700" y="1228675"/>
            <a:ext cx="5979300" cy="38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Create a function called </a:t>
            </a:r>
            <a:r>
              <a:rPr b="1" lang="en" sz="1600"/>
              <a:t>draw_</a:t>
            </a:r>
            <a:r>
              <a:rPr b="1" lang="en" sz="1600"/>
              <a:t>dartboard</a:t>
            </a:r>
            <a:r>
              <a:rPr lang="en" sz="1600"/>
              <a:t> that draws a dartboard on the screen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Design the function </a:t>
            </a:r>
            <a:r>
              <a:rPr b="1" lang="en" sz="1600"/>
              <a:t>draw_dartboard</a:t>
            </a:r>
            <a:r>
              <a:rPr lang="en" sz="1600"/>
              <a:t> </a:t>
            </a:r>
            <a:r>
              <a:rPr lang="en" sz="1600"/>
              <a:t>so that it takes the following parameters as inputs: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Location of the dartboard (x &amp; y coordinates)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Diameter of the dartboard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 u="sng"/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 sz="1400" u="sng"/>
              <a:t>Hint</a:t>
            </a:r>
            <a:r>
              <a:rPr lang="en" sz="1400"/>
              <a:t>: Use a </a:t>
            </a:r>
            <a:r>
              <a:rPr b="1" lang="en" sz="1400"/>
              <a:t>while loop</a:t>
            </a:r>
            <a:r>
              <a:rPr lang="en" sz="1400"/>
              <a:t> inside of your </a:t>
            </a:r>
            <a:r>
              <a:rPr b="1" lang="en" sz="1400"/>
              <a:t>draw_dartboard</a:t>
            </a:r>
            <a:r>
              <a:rPr lang="en" sz="1400"/>
              <a:t> function to draw the different rings!</a:t>
            </a:r>
            <a:endParaRPr sz="1400"/>
          </a:p>
        </p:txBody>
      </p:sp>
      <p:pic>
        <p:nvPicPr>
          <p:cNvPr id="204" name="Google Shape;20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1000" y="1286425"/>
            <a:ext cx="2773800" cy="27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Using global in functions</a:t>
            </a:r>
            <a:endParaRPr/>
          </a:p>
        </p:txBody>
      </p:sp>
      <p:sp>
        <p:nvSpPr>
          <p:cNvPr id="210" name="Google Shape;210;p35"/>
          <p:cNvSpPr txBox="1"/>
          <p:nvPr>
            <p:ph idx="1" type="body"/>
          </p:nvPr>
        </p:nvSpPr>
        <p:spPr>
          <a:xfrm>
            <a:off x="311700" y="1017975"/>
            <a:ext cx="8520600" cy="4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Just like in </a:t>
            </a:r>
            <a:r>
              <a:rPr lang="en">
                <a:solidFill>
                  <a:srgbClr val="61C4EB"/>
                </a:solidFill>
              </a:rPr>
              <a:t>draw</a:t>
            </a:r>
            <a:r>
              <a:rPr lang="en"/>
              <a:t>() and </a:t>
            </a:r>
            <a:r>
              <a:rPr lang="en">
                <a:solidFill>
                  <a:srgbClr val="61C4EB"/>
                </a:solidFill>
              </a:rPr>
              <a:t>setup</a:t>
            </a:r>
            <a:r>
              <a:rPr lang="en"/>
              <a:t>(), if we want to use other variables inside our own functions, we can use </a:t>
            </a:r>
            <a:r>
              <a:rPr lang="en">
                <a:solidFill>
                  <a:srgbClr val="61C4EB"/>
                </a:solidFill>
              </a:rPr>
              <a:t>global</a:t>
            </a:r>
            <a:r>
              <a:rPr lang="en"/>
              <a:t>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/>
              <a:t>shopping_list = [</a:t>
            </a:r>
            <a:r>
              <a:rPr lang="en" sz="1400">
                <a:solidFill>
                  <a:schemeClr val="accent4"/>
                </a:solidFill>
              </a:rPr>
              <a:t>“Apples”</a:t>
            </a:r>
            <a:r>
              <a:rPr lang="en" sz="1400"/>
              <a:t>, </a:t>
            </a:r>
            <a:r>
              <a:rPr lang="en" sz="1400">
                <a:solidFill>
                  <a:schemeClr val="accent4"/>
                </a:solidFill>
              </a:rPr>
              <a:t>“Oranges”</a:t>
            </a:r>
            <a:r>
              <a:rPr lang="en" sz="1400"/>
              <a:t>, </a:t>
            </a:r>
            <a:r>
              <a:rPr lang="en" sz="1400">
                <a:solidFill>
                  <a:schemeClr val="accent4"/>
                </a:solidFill>
              </a:rPr>
              <a:t>“Basketballs”</a:t>
            </a:r>
            <a:r>
              <a:rPr lang="en" sz="1400"/>
              <a:t>]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solidFill>
                  <a:srgbClr val="6AA84F"/>
                </a:solidFill>
              </a:rPr>
              <a:t>d</a:t>
            </a:r>
            <a:r>
              <a:rPr lang="en" sz="1400">
                <a:solidFill>
                  <a:srgbClr val="6AA84F"/>
                </a:solidFill>
              </a:rPr>
              <a:t>ef</a:t>
            </a:r>
            <a:r>
              <a:rPr lang="en" sz="1400"/>
              <a:t> </a:t>
            </a:r>
            <a:r>
              <a:rPr lang="en" sz="1400">
                <a:solidFill>
                  <a:srgbClr val="3D85C6"/>
                </a:solidFill>
              </a:rPr>
              <a:t>setup</a:t>
            </a:r>
            <a:r>
              <a:rPr lang="en" sz="1400"/>
              <a:t>():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/>
              <a:t>	print_list()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solidFill>
                  <a:srgbClr val="6AA84F"/>
                </a:solidFill>
              </a:rPr>
              <a:t>d</a:t>
            </a:r>
            <a:r>
              <a:rPr lang="en" sz="1400">
                <a:solidFill>
                  <a:srgbClr val="6AA84F"/>
                </a:solidFill>
              </a:rPr>
              <a:t>ef</a:t>
            </a:r>
            <a:r>
              <a:rPr lang="en" sz="1400"/>
              <a:t> print_list():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/>
              <a:t>	</a:t>
            </a:r>
            <a:r>
              <a:rPr lang="en" sz="1400">
                <a:solidFill>
                  <a:srgbClr val="9E9E9E"/>
                </a:solidFill>
              </a:rPr>
              <a:t># Tell processing that shopping_list is from outside of our function</a:t>
            </a:r>
            <a:endParaRPr sz="1400">
              <a:solidFill>
                <a:srgbClr val="9E9E9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/>
              <a:t>	</a:t>
            </a:r>
            <a:r>
              <a:rPr lang="en" sz="1400">
                <a:solidFill>
                  <a:srgbClr val="61C4EB"/>
                </a:solidFill>
              </a:rPr>
              <a:t>g</a:t>
            </a:r>
            <a:r>
              <a:rPr lang="en" sz="1400">
                <a:solidFill>
                  <a:srgbClr val="61C4EB"/>
                </a:solidFill>
              </a:rPr>
              <a:t>lobal </a:t>
            </a:r>
            <a:r>
              <a:rPr lang="en" sz="1400"/>
              <a:t>shopping_list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/>
              <a:t>	</a:t>
            </a:r>
            <a:r>
              <a:rPr lang="en" sz="1400">
                <a:solidFill>
                  <a:srgbClr val="6AA84F"/>
                </a:solidFill>
              </a:rPr>
              <a:t>f</a:t>
            </a:r>
            <a:r>
              <a:rPr lang="en" sz="1400">
                <a:solidFill>
                  <a:srgbClr val="6AA84F"/>
                </a:solidFill>
              </a:rPr>
              <a:t>or </a:t>
            </a:r>
            <a:r>
              <a:rPr lang="en" sz="1400"/>
              <a:t>item </a:t>
            </a:r>
            <a:r>
              <a:rPr lang="en" sz="1400">
                <a:solidFill>
                  <a:srgbClr val="6AA84F"/>
                </a:solidFill>
              </a:rPr>
              <a:t>in</a:t>
            </a:r>
            <a:r>
              <a:rPr lang="en" sz="1400"/>
              <a:t> shopping_list: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/>
              <a:t>		</a:t>
            </a:r>
            <a:r>
              <a:rPr lang="en" sz="1400">
                <a:solidFill>
                  <a:srgbClr val="61C4EB"/>
                </a:solidFill>
              </a:rPr>
              <a:t>print</a:t>
            </a:r>
            <a:r>
              <a:rPr lang="en" sz="1400"/>
              <a:t>(item)</a:t>
            </a:r>
            <a:endParaRPr sz="1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You’re done!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What’s Next?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about projects!</a:t>
            </a:r>
            <a:endParaRPr/>
          </a:p>
        </p:txBody>
      </p:sp>
      <p:sp>
        <p:nvSpPr>
          <p:cNvPr id="221" name="Google Shape;221;p3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Projects are </a:t>
            </a:r>
            <a:r>
              <a:rPr b="1" lang="en"/>
              <a:t>optional 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 to </a:t>
            </a:r>
            <a:r>
              <a:rPr b="1" lang="en"/>
              <a:t>250 Ignite Points</a:t>
            </a:r>
            <a:r>
              <a:rPr lang="en"/>
              <a:t> can be earned for one project!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Deadline for projects is </a:t>
            </a:r>
            <a:r>
              <a:rPr b="1" lang="en"/>
              <a:t>September 11th at 11:59PM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Projects will be marked based on 5 categories: readability, efficiency, novelty, functionality and complexity (up to 50 points for each category)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about projects!</a:t>
            </a:r>
            <a:endParaRPr/>
          </a:p>
        </p:txBody>
      </p:sp>
      <p:sp>
        <p:nvSpPr>
          <p:cNvPr id="227" name="Google Shape;227;p3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Project rubric and each category description can be found in the Ignite Point spreadsheet: </a:t>
            </a:r>
            <a:r>
              <a:rPr lang="en" u="sng">
                <a:solidFill>
                  <a:schemeClr val="accent5"/>
                </a:solidFill>
                <a:hlinkClick r:id="rId3"/>
              </a:rPr>
              <a:t>https://docs.google.com/spreadsheets/d/1hSNFLSHZPwLeb6MjDPZ_KntGLAOWSQN5qY9DEahpycg/edit?usp=sharing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process for submitting your files does not change. Submit projects here: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https://forms.gle/7TH3dJpc4JzGiDzz9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You can submit </a:t>
            </a:r>
            <a:r>
              <a:rPr b="1" lang="en"/>
              <a:t>as many projects as you would like</a:t>
            </a:r>
            <a:r>
              <a:rPr lang="en"/>
              <a:t> till the deadline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Gala event (DATE TBD)</a:t>
            </a:r>
            <a:endParaRPr/>
          </a:p>
        </p:txBody>
      </p:sp>
      <p:sp>
        <p:nvSpPr>
          <p:cNvPr id="233" name="Google Shape;233;p3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Interact with industry speakers!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Showcase your projects in the main room to industry speakers, mentors and the rest of the class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Invite family and friends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Please fill out this survey to show interest in attending: https://forms.gle/151GYj5g5JiCUMoW6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INFORMATION</a:t>
            </a:r>
            <a:endParaRPr/>
          </a:p>
        </p:txBody>
      </p:sp>
      <p:sp>
        <p:nvSpPr>
          <p:cNvPr id="239" name="Google Shape;239;p4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want to present a project during the Gala event, make sure to have your project ready for presentation by the day of the Gala event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need help with your project, </a:t>
            </a:r>
            <a:r>
              <a:rPr b="1" lang="en"/>
              <a:t>join us on Discord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Ask questions to mentors (we’re available for the next 2 weeks)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Show off your work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would like your project to get a shout-out on our social media pages, let your mentor know and we will take care of the rest!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1"/>
          <p:cNvSpPr txBox="1"/>
          <p:nvPr>
            <p:ph type="title"/>
          </p:nvPr>
        </p:nvSpPr>
        <p:spPr>
          <a:xfrm>
            <a:off x="311700" y="2166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dk1"/>
                </a:highlight>
              </a:rPr>
              <a:t>Some Project Inspiration</a:t>
            </a:r>
            <a:endParaRPr>
              <a:highlight>
                <a:schemeClr val="dk1"/>
              </a:highlight>
            </a:endParaRPr>
          </a:p>
        </p:txBody>
      </p:sp>
      <p:pic>
        <p:nvPicPr>
          <p:cNvPr id="245" name="Google Shape;24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00" y="1093850"/>
            <a:ext cx="3533726" cy="353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2650" y="1093850"/>
            <a:ext cx="3533726" cy="353372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1"/>
          <p:cNvSpPr txBox="1"/>
          <p:nvPr/>
        </p:nvSpPr>
        <p:spPr>
          <a:xfrm>
            <a:off x="4762500" y="4738700"/>
            <a:ext cx="3984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See the code on our </a:t>
            </a:r>
            <a:r>
              <a:rPr lang="en" u="sng">
                <a:solidFill>
                  <a:srgbClr val="4A86E8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5"/>
              </a:rPr>
              <a:t>Google Drive</a:t>
            </a:r>
            <a:endParaRPr>
              <a:solidFill>
                <a:srgbClr val="4A86E8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Functions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2"/>
          <p:cNvSpPr txBox="1"/>
          <p:nvPr>
            <p:ph type="title"/>
          </p:nvPr>
        </p:nvSpPr>
        <p:spPr>
          <a:xfrm>
            <a:off x="311700" y="21667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dk1"/>
                </a:highlight>
              </a:rPr>
              <a:t>More things to do!</a:t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253" name="Google Shape;253;p42"/>
          <p:cNvSpPr/>
          <p:nvPr/>
        </p:nvSpPr>
        <p:spPr>
          <a:xfrm>
            <a:off x="7393625" y="280925"/>
            <a:ext cx="1456500" cy="755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42"/>
          <p:cNvSpPr txBox="1"/>
          <p:nvPr/>
        </p:nvSpPr>
        <p:spPr>
          <a:xfrm>
            <a:off x="7526650" y="412425"/>
            <a:ext cx="5661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Source Code Pro"/>
                <a:ea typeface="Source Code Pro"/>
                <a:cs typeface="Source Code Pro"/>
                <a:sym typeface="Source Code Pro"/>
              </a:rPr>
              <a:t>25</a:t>
            </a:r>
            <a:endParaRPr sz="23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55" name="Google Shape;25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2738" y="408638"/>
            <a:ext cx="566100" cy="5002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6" name="Google Shape;256;p42"/>
          <p:cNvGrpSpPr/>
          <p:nvPr/>
        </p:nvGrpSpPr>
        <p:grpSpPr>
          <a:xfrm>
            <a:off x="72175" y="1122225"/>
            <a:ext cx="2864651" cy="3112825"/>
            <a:chOff x="311701" y="1202172"/>
            <a:chExt cx="3053022" cy="3290165"/>
          </a:xfrm>
        </p:grpSpPr>
        <p:pic>
          <p:nvPicPr>
            <p:cNvPr id="257" name="Google Shape;257;p4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11701" y="1202172"/>
              <a:ext cx="3053022" cy="32901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8" name="Google Shape;258;p42"/>
            <p:cNvSpPr/>
            <p:nvPr/>
          </p:nvSpPr>
          <p:spPr>
            <a:xfrm>
              <a:off x="373650" y="4142025"/>
              <a:ext cx="321000" cy="2781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D966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</p:grpSp>
      <p:grpSp>
        <p:nvGrpSpPr>
          <p:cNvPr id="259" name="Google Shape;259;p42"/>
          <p:cNvGrpSpPr/>
          <p:nvPr/>
        </p:nvGrpSpPr>
        <p:grpSpPr>
          <a:xfrm>
            <a:off x="3086508" y="1122210"/>
            <a:ext cx="2864499" cy="3112854"/>
            <a:chOff x="5289950" y="1202175"/>
            <a:chExt cx="3179951" cy="3179951"/>
          </a:xfrm>
        </p:grpSpPr>
        <p:pic>
          <p:nvPicPr>
            <p:cNvPr id="260" name="Google Shape;260;p4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289950" y="1202175"/>
              <a:ext cx="3179951" cy="31799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1" name="Google Shape;261;p42"/>
            <p:cNvSpPr/>
            <p:nvPr/>
          </p:nvSpPr>
          <p:spPr>
            <a:xfrm>
              <a:off x="5338125" y="4045750"/>
              <a:ext cx="321000" cy="2781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D966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2</a:t>
              </a:r>
              <a:endParaRPr/>
            </a:p>
          </p:txBody>
        </p:sp>
      </p:grpSp>
      <p:sp>
        <p:nvSpPr>
          <p:cNvPr id="262" name="Google Shape;262;p42"/>
          <p:cNvSpPr txBox="1"/>
          <p:nvPr/>
        </p:nvSpPr>
        <p:spPr>
          <a:xfrm>
            <a:off x="72200" y="4235075"/>
            <a:ext cx="8893200" cy="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latin typeface="Source Code Pro"/>
                <a:ea typeface="Source Code Pro"/>
                <a:cs typeface="Source Code Pro"/>
                <a:sym typeface="Source Code Pro"/>
              </a:rPr>
              <a:t>Note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: You </a:t>
            </a:r>
            <a:r>
              <a:rPr b="1" lang="en" sz="1300">
                <a:latin typeface="Source Code Pro"/>
                <a:ea typeface="Source Code Pro"/>
                <a:cs typeface="Source Code Pro"/>
                <a:sym typeface="Source Code Pro"/>
              </a:rPr>
              <a:t>must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make your own functions to draw the objects for full marks!</a:t>
            </a:r>
            <a:b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</a:b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latin typeface="Source Code Pro"/>
                <a:ea typeface="Source Code Pro"/>
                <a:cs typeface="Source Code Pro"/>
                <a:sym typeface="Source Code Pro"/>
              </a:rPr>
              <a:t>Hint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: For #3, you need to use </a:t>
            </a:r>
            <a:r>
              <a:rPr lang="en" sz="1300">
                <a:solidFill>
                  <a:srgbClr val="61C4E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float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() on the numbers before dividing them to get the color: </a:t>
            </a:r>
            <a:r>
              <a:rPr lang="en" sz="1300">
                <a:solidFill>
                  <a:srgbClr val="61C4E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fill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(255, 255, </a:t>
            </a:r>
            <a:r>
              <a:rPr lang="en" sz="1300">
                <a:solidFill>
                  <a:srgbClr val="61C4E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float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(i) / </a:t>
            </a:r>
            <a:r>
              <a:rPr lang="en" sz="1300">
                <a:solidFill>
                  <a:srgbClr val="61C4EB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float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(num))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63" name="Google Shape;263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00675" y="1122225"/>
            <a:ext cx="2864651" cy="3112826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2"/>
          <p:cNvSpPr/>
          <p:nvPr/>
        </p:nvSpPr>
        <p:spPr>
          <a:xfrm>
            <a:off x="6164452" y="3946095"/>
            <a:ext cx="301200" cy="26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D966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Functions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Functions package code together into a reusable chunk with a name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They let you split up your program into many smaller parts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They make life easier by letting you </a:t>
            </a:r>
            <a:r>
              <a:rPr lang="en"/>
              <a:t>reuse</a:t>
            </a:r>
            <a:r>
              <a:rPr lang="en"/>
              <a:t> code, so that you don’t need to write the same things over and over again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Examples of functions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Take a vending machine for example.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It has a few different simple functions that need to be repeated over and over:</a:t>
            </a:r>
            <a:br>
              <a:rPr lang="en"/>
            </a:br>
            <a:endParaRPr/>
          </a:p>
          <a:p>
            <a:pPr indent="-34290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Take in money and count it</a:t>
            </a:r>
            <a:endParaRPr/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Take in the person’s choice of food</a:t>
            </a:r>
            <a:endParaRPr/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Dispense the chosen item if there is enough money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Pre-Defined Functions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So far, we’ve been using functions like </a:t>
            </a:r>
            <a:r>
              <a:rPr i="1" lang="en" sz="1800"/>
              <a:t>commands</a:t>
            </a:r>
            <a:r>
              <a:rPr lang="en" sz="1800"/>
              <a:t>: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1C4EB"/>
                </a:solidFill>
              </a:rPr>
              <a:t>print</a:t>
            </a:r>
            <a:r>
              <a:rPr lang="en" sz="1800"/>
              <a:t>(</a:t>
            </a:r>
            <a:r>
              <a:rPr lang="en" sz="1800">
                <a:solidFill>
                  <a:srgbClr val="8E7CC3"/>
                </a:solidFill>
              </a:rPr>
              <a:t>"Hello World"</a:t>
            </a:r>
            <a:r>
              <a:rPr lang="en" sz="1800"/>
              <a:t>)         </a:t>
            </a:r>
            <a:r>
              <a:rPr lang="en" sz="1800">
                <a:solidFill>
                  <a:schemeClr val="accent3"/>
                </a:solidFill>
              </a:rPr>
              <a:t># print something</a:t>
            </a:r>
            <a:endParaRPr sz="1800">
              <a:solidFill>
                <a:schemeClr val="accent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1C4EB"/>
                </a:solidFill>
              </a:rPr>
              <a:t>e</a:t>
            </a:r>
            <a:r>
              <a:rPr lang="en" sz="1800">
                <a:solidFill>
                  <a:srgbClr val="61C4EB"/>
                </a:solidFill>
              </a:rPr>
              <a:t>llipse</a:t>
            </a:r>
            <a:r>
              <a:rPr lang="en" sz="1800"/>
              <a:t>(200, 300, 50, 50)    </a:t>
            </a:r>
            <a:r>
              <a:rPr lang="en" sz="1800">
                <a:solidFill>
                  <a:schemeClr val="accent3"/>
                </a:solidFill>
              </a:rPr>
              <a:t># draw an ellipse</a:t>
            </a:r>
            <a:endParaRPr sz="1800">
              <a:solidFill>
                <a:schemeClr val="accent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1C4EB"/>
                </a:solidFill>
              </a:rPr>
              <a:t>fill</a:t>
            </a:r>
            <a:r>
              <a:rPr lang="en" sz="1800"/>
              <a:t>(</a:t>
            </a:r>
            <a:r>
              <a:rPr lang="en" sz="1800"/>
              <a:t>200, 120, 50)           </a:t>
            </a:r>
            <a:r>
              <a:rPr lang="en" sz="1800">
                <a:solidFill>
                  <a:schemeClr val="accent3"/>
                </a:solidFill>
              </a:rPr>
              <a:t># change the fill colour</a:t>
            </a:r>
            <a:endParaRPr sz="1800">
              <a:solidFill>
                <a:schemeClr val="accent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They just do </a:t>
            </a:r>
            <a:r>
              <a:rPr b="1" lang="en" sz="1800"/>
              <a:t>some single action</a:t>
            </a:r>
            <a:r>
              <a:rPr lang="en" sz="1800"/>
              <a:t> for us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Return Values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228675"/>
            <a:ext cx="8520600" cy="35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Some other functions </a:t>
            </a:r>
            <a:r>
              <a:rPr b="1" lang="en" sz="1800"/>
              <a:t>give us back</a:t>
            </a:r>
            <a:r>
              <a:rPr lang="en" sz="1800"/>
              <a:t> a </a:t>
            </a:r>
            <a:r>
              <a:rPr b="1" lang="en" sz="1800"/>
              <a:t>return value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>
                <a:solidFill>
                  <a:schemeClr val="accent3"/>
                </a:solidFill>
              </a:rPr>
            </a:br>
            <a:r>
              <a:rPr lang="en" sz="1800">
                <a:solidFill>
                  <a:schemeClr val="accent3"/>
                </a:solidFill>
              </a:rPr>
              <a:t># returns the larger of the two numbers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max_value  =</a:t>
            </a:r>
            <a:r>
              <a:rPr lang="en" sz="1800">
                <a:solidFill>
                  <a:srgbClr val="61C4EB"/>
                </a:solidFill>
              </a:rPr>
              <a:t> max</a:t>
            </a:r>
            <a:r>
              <a:rPr lang="en" sz="1800"/>
              <a:t>(11, 13)</a:t>
            </a:r>
            <a:br>
              <a:rPr lang="en" sz="1800"/>
            </a:br>
            <a:br>
              <a:rPr lang="en" sz="1800"/>
            </a:br>
            <a:r>
              <a:rPr lang="en" sz="1800">
                <a:solidFill>
                  <a:schemeClr val="accent3"/>
                </a:solidFill>
              </a:rPr>
              <a:t># returns the length of a list</a:t>
            </a:r>
            <a:endParaRPr sz="1800">
              <a:solidFill>
                <a:schemeClr val="accent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list_length =</a:t>
            </a:r>
            <a:r>
              <a:rPr lang="en" sz="1800">
                <a:solidFill>
                  <a:srgbClr val="61C4EB"/>
                </a:solidFill>
              </a:rPr>
              <a:t> len</a:t>
            </a:r>
            <a:r>
              <a:rPr lang="en" sz="1800"/>
              <a:t>(my_list)    </a:t>
            </a:r>
            <a:endParaRPr sz="1800">
              <a:solidFill>
                <a:schemeClr val="accent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/>
            </a:br>
            <a:r>
              <a:rPr lang="en" sz="1800">
                <a:solidFill>
                  <a:schemeClr val="accent3"/>
                </a:solidFill>
              </a:rPr>
              <a:t># returns a random num between 0 and 10</a:t>
            </a:r>
            <a:br>
              <a:rPr lang="en" sz="1800"/>
            </a:br>
            <a:r>
              <a:rPr lang="en" sz="1800"/>
              <a:t>random_number  =</a:t>
            </a:r>
            <a:r>
              <a:rPr lang="en" sz="1800">
                <a:solidFill>
                  <a:srgbClr val="61C4EB"/>
                </a:solidFill>
              </a:rPr>
              <a:t> random</a:t>
            </a:r>
            <a:r>
              <a:rPr lang="en" sz="1800"/>
              <a:t>(10)</a:t>
            </a:r>
            <a:br>
              <a:rPr lang="en" sz="1800"/>
            </a:br>
            <a:br>
              <a:rPr lang="en" sz="1800"/>
            </a:br>
            <a:r>
              <a:rPr lang="en" sz="1800">
                <a:solidFill>
                  <a:schemeClr val="accent3"/>
                </a:solidFill>
              </a:rPr>
              <a:t># returns a sorted copy of the list</a:t>
            </a:r>
            <a:r>
              <a:rPr lang="en" sz="1800"/>
              <a:t>      </a:t>
            </a:r>
            <a:endParaRPr sz="1800">
              <a:solidFill>
                <a:schemeClr val="accent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sorted_list =</a:t>
            </a:r>
            <a:r>
              <a:rPr lang="en" sz="1800">
                <a:solidFill>
                  <a:srgbClr val="61C4EB"/>
                </a:solidFill>
              </a:rPr>
              <a:t> sort</a:t>
            </a:r>
            <a:r>
              <a:rPr lang="en" sz="1800"/>
              <a:t>(my_list)   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228675"/>
            <a:ext cx="56157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can create our own functions too! </a:t>
            </a:r>
            <a:br>
              <a:rPr lang="en"/>
            </a:br>
            <a:r>
              <a:rPr lang="en"/>
              <a:t>Here is the anatomy of a function:</a:t>
            </a:r>
            <a:endParaRPr b="1">
              <a:solidFill>
                <a:srgbClr val="FF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</a:rPr>
              <a:t>d</a:t>
            </a:r>
            <a:r>
              <a:rPr lang="en">
                <a:solidFill>
                  <a:srgbClr val="6AA84F"/>
                </a:solidFill>
              </a:rPr>
              <a:t>ef</a:t>
            </a:r>
            <a:r>
              <a:rPr lang="en">
                <a:solidFill>
                  <a:srgbClr val="FF9900"/>
                </a:solidFill>
              </a:rPr>
              <a:t> </a:t>
            </a:r>
            <a:r>
              <a:rPr lang="en">
                <a:solidFill>
                  <a:srgbClr val="0000FF"/>
                </a:solidFill>
              </a:rPr>
              <a:t>name</a:t>
            </a:r>
            <a:r>
              <a:rPr lang="en"/>
              <a:t>(</a:t>
            </a:r>
            <a:r>
              <a:rPr lang="en">
                <a:solidFill>
                  <a:srgbClr val="CC4125"/>
                </a:solidFill>
              </a:rPr>
              <a:t>parameters</a:t>
            </a:r>
            <a:r>
              <a:rPr lang="en"/>
              <a:t>):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r>
              <a:rPr lang="en">
                <a:solidFill>
                  <a:schemeClr val="accent3"/>
                </a:solidFill>
              </a:rPr>
              <a:t># function body</a:t>
            </a:r>
            <a:endParaRPr>
              <a:solidFill>
                <a:schemeClr val="accent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>
                <a:solidFill>
                  <a:srgbClr val="61C4EB"/>
                </a:solidFill>
              </a:rPr>
              <a:t>return </a:t>
            </a:r>
            <a:r>
              <a:rPr lang="en">
                <a:solidFill>
                  <a:srgbClr val="FF9900"/>
                </a:solidFill>
              </a:rPr>
              <a:t>value</a:t>
            </a:r>
            <a:endParaRPr/>
          </a:p>
        </p:txBody>
      </p:sp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our own functions</a:t>
            </a:r>
            <a:endParaRPr/>
          </a:p>
        </p:txBody>
      </p:sp>
      <p:sp>
        <p:nvSpPr>
          <p:cNvPr id="103" name="Google Shape;103;p20"/>
          <p:cNvSpPr txBox="1"/>
          <p:nvPr/>
        </p:nvSpPr>
        <p:spPr>
          <a:xfrm>
            <a:off x="6346450" y="2656475"/>
            <a:ext cx="23097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Function checklist: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aphicFrame>
        <p:nvGraphicFramePr>
          <p:cNvPr id="104" name="Google Shape;104;p20"/>
          <p:cNvGraphicFramePr/>
          <p:nvPr/>
        </p:nvGraphicFramePr>
        <p:xfrm>
          <a:off x="6170313" y="3023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{1DAEC136-452B-420A-B0D8-0BF0C9CF9A15}</a:tableStyleId>
              </a:tblPr>
              <a:tblGrid>
                <a:gridCol w="1540375"/>
                <a:gridCol w="1121600"/>
              </a:tblGrid>
              <a:tr h="363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name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REQUIRED</a:t>
                      </a:r>
                      <a:endParaRPr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63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3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body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REQUIRED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0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4125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parameters</a:t>
                      </a:r>
                      <a:endParaRPr>
                        <a:solidFill>
                          <a:srgbClr val="CC4125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3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optional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3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61C4EB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return </a:t>
                      </a:r>
                      <a:r>
                        <a:rPr lang="en">
                          <a:solidFill>
                            <a:srgbClr val="FF9900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value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3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optional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 Names</a:t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functions have a </a:t>
            </a:r>
            <a:r>
              <a:rPr b="1" lang="en">
                <a:solidFill>
                  <a:srgbClr val="0000FF"/>
                </a:solidFill>
              </a:rPr>
              <a:t>name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what we use to </a:t>
            </a:r>
            <a:r>
              <a:rPr b="1" lang="en"/>
              <a:t>call</a:t>
            </a:r>
            <a:r>
              <a:rPr i="1" lang="en"/>
              <a:t> </a:t>
            </a:r>
            <a:r>
              <a:rPr lang="en"/>
              <a:t>our function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</a:rPr>
              <a:t>d</a:t>
            </a:r>
            <a:r>
              <a:rPr lang="en">
                <a:solidFill>
                  <a:srgbClr val="6AA84F"/>
                </a:solidFill>
              </a:rPr>
              <a:t>ef</a:t>
            </a:r>
            <a:r>
              <a:rPr lang="en">
                <a:solidFill>
                  <a:srgbClr val="FF9900"/>
                </a:solidFill>
              </a:rPr>
              <a:t> </a:t>
            </a:r>
            <a:r>
              <a:rPr b="1" lang="en">
                <a:solidFill>
                  <a:srgbClr val="0000FF"/>
                </a:solidFill>
              </a:rPr>
              <a:t>name </a:t>
            </a:r>
            <a:r>
              <a:rPr lang="en"/>
              <a:t>(</a:t>
            </a:r>
            <a:r>
              <a:rPr lang="en">
                <a:solidFill>
                  <a:srgbClr val="CC4125"/>
                </a:solidFill>
              </a:rPr>
              <a:t>parameters</a:t>
            </a:r>
            <a:r>
              <a:rPr lang="en"/>
              <a:t>):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   # function body</a:t>
            </a:r>
            <a:endParaRPr>
              <a:solidFill>
                <a:schemeClr val="accent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>
                <a:solidFill>
                  <a:srgbClr val="61C4EB"/>
                </a:solidFill>
              </a:rPr>
              <a:t>return </a:t>
            </a:r>
            <a:r>
              <a:rPr lang="en">
                <a:solidFill>
                  <a:srgbClr val="FF9900"/>
                </a:solidFill>
              </a:rPr>
              <a:t>value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11" name="Google Shape;111;p21"/>
          <p:cNvSpPr/>
          <p:nvPr/>
        </p:nvSpPr>
        <p:spPr>
          <a:xfrm>
            <a:off x="1336750" y="2263625"/>
            <a:ext cx="698400" cy="334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