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5143500" cx="9144000"/>
  <p:notesSz cx="6858000" cy="9144000"/>
  <p:embeddedFontLst>
    <p:embeddedFont>
      <p:font typeface="Amatic SC"/>
      <p:regular r:id="rId29"/>
      <p:bold r:id="rId30"/>
    </p:embeddedFont>
    <p:embeddedFont>
      <p:font typeface="Source Code Pr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271625C-2F72-4DBA-9836-803303D7901B}">
  <a:tblStyle styleId="{8271625C-2F72-4DBA-9836-803303D790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AmaticSC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SourceCodePro-regular.fntdata"/><Relationship Id="rId30" Type="http://schemas.openxmlformats.org/officeDocument/2006/relationships/font" Target="fonts/AmaticSC-bold.fntdata"/><Relationship Id="rId11" Type="http://schemas.openxmlformats.org/officeDocument/2006/relationships/slide" Target="slides/slide5.xml"/><Relationship Id="rId33" Type="http://schemas.openxmlformats.org/officeDocument/2006/relationships/font" Target="fonts/SourceCodePro-italic.fntdata"/><Relationship Id="rId10" Type="http://schemas.openxmlformats.org/officeDocument/2006/relationships/slide" Target="slides/slide4.xml"/><Relationship Id="rId32" Type="http://schemas.openxmlformats.org/officeDocument/2006/relationships/font" Target="fonts/SourceCodePro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SourceCodePro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e6520a1cc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e6520a1cc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6fa4922d3b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6fa4922d3b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fcb2c28b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g6fcb2c28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When we create arrays we are creating spots to put the variables, imagine if your had a filing cabinet, and you were putting folders away, you would have subsections to help organize your folders. This is a similar idea, where the different indexes are the subsections which are separating your folders. So if we flip through the sections until we get to index 2 and pull out the variable inside of it, we see the value is 303.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Like many computer things, this has a little quirk to it, where indexing starts at 0 rather than 1, so to grab the third variable the index for it is actually 2.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5b52758c849144a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5b52758c849144a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1a2863ba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71a2863ba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1a2863bac_4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71a2863bac_4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f80f6e2c8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6f80f6e2c8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balls = [ 20, 20, 20, 20 ]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speeds = [ 1, 3, 4, 2 ]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 setup():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size(640, 480)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 draw():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global start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background(240)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circle(100, balls[0], 30)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circle(200, balls[1], 30)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circle(300, balls[2], 30)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circle(400, balls[3], 30)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balls[0] += speeds[0]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balls[1] += speeds[1]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balls[2] += speeds[2]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balls[3] += speeds[3]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81623e4222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g81623e4222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71a2863bac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71a2863bac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1a2863bac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1a2863bac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1a2863bac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1a2863bac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circles = [200, 175, 150, 125, 100, 75, 50, 25]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 Since we're only drawing things once, we can do everything inside of setup this time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 setup():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global circles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size(300, 300)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for diameter in circles: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circle(150, 150, diameter)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e000ee66b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e000ee66b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8d2c235c0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8d2c235c0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circles = [200, 175, 150, 125, 100, 75, 50, 25]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 Since we're only drawing things once, we can do everything inside of setup this time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 setup():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global circles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size(300, 300)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for diameter in circles: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if diameter &gt; 150: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fill(255, 0, 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elif diameter &gt; 100: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fill(200, 200, 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else: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fill(100, 200, 100)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circle(150, 150, diameter)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81658c790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81658c79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81b11d5d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81b11d5d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fcb2c28bd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fcb2c28bd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 Draws a Venn Diagram to illustrate if, elif and else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 setup():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size(1000,1000)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 draw():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background(255)              # Draw White Background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line(0, 500, 1000, 500)      # Draw line from (0,500) to (1000, 500)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line(500, 500, 500, 1000)    # Draw line from (500, 500) to (500, 1000)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if mouseY &lt; 500:             # Top Half of the screen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fill(255, 0, 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elif mouseX &gt; 500:           # Lower left half of screen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fill(0, 255, 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else:                        # Lower right half of screen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fill(0, 0, 255)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circle(mouseX, mouseY, 150)  # Draw Circle at (mouseX, mouseY) with Radius = 150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# Text labels to make it easier to understand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fill(0) # Make Text black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textSize(32)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textAlign(CENTER)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text("if mouseY &lt; 500", 500, 32)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text("elif mouseX &gt; 500", 250, 532)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text("else", 750, 532)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fcb2c28bd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6fcb2c28bd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19f5bcb4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19f5bcb4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 Creates a grid that changes colour and shape based on position of mouse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 setup():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size(1000,1000)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 draw():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background(255)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# Guiding lines to make things easier to see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line(500, 0, 500, 1000)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line(0, 500, 1000, 500)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# Don't need to be global because they reset every time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top = mouseY &lt; 500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bottom = mouseY &gt; 500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right = mouseX &gt; 500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left = mouseX &lt; 500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# Colour changes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if top and left: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fill(255, 0, 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elif bottom and right: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fill(0, 255, 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else: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fill(0, 0, 255)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# Shape changes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if right and not bottom: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square(mouseX, mouseY, 150)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else: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circle(mouseX, mouseY, 150)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fcb2c28bd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6fcb2c28bd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radius = 20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speed = 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 = radius + 1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 setup():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size(400, 200)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ellipseMode(RADIUS)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 draw():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global radius, speed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background(0)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ellipse(x, radius, radius, radius)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if x &lt;= radius or x &gt;= width - radius: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speed *= -1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x += speed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fcb2c28bd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6fcb2c28bd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 = 250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 = 50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xVel = 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yVel = 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 setup():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global x, 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size(600, 600)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# Start in random position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x = random(100, 500)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y = random(100, 500)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 draw():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global x, y, xVel, yVel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background(0, 0, 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if x &gt;= width - 25 or x &lt;= 25: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xVel *= -1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if y &gt;= width - 25 or y &lt;= 25: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yVel *= -1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x += xVel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y += yVel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ellipse(x, y, 50, 50)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f6aac917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g6f6aac917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f6aac917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g6f6aac917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Shopping list analogy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4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3" name="Google Shape;83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4" name="Google Shape;84;p21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85" name="Google Shape;85;p21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6" name="Google Shape;86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87" name="Google Shape;87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90" name="Google Shape;90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10.jpg"/><Relationship Id="rId6" Type="http://schemas.openxmlformats.org/officeDocument/2006/relationships/image" Target="../media/image4.png"/><Relationship Id="rId7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gif"/><Relationship Id="rId4" Type="http://schemas.openxmlformats.org/officeDocument/2006/relationships/image" Target="../media/image1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gif"/><Relationship Id="rId4" Type="http://schemas.openxmlformats.org/officeDocument/2006/relationships/image" Target="../media/image8.gif"/><Relationship Id="rId5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5"/>
          <p:cNvSpPr txBox="1"/>
          <p:nvPr>
            <p:ph idx="4294967295" type="ctrTitle"/>
          </p:nvPr>
        </p:nvSpPr>
        <p:spPr>
          <a:xfrm>
            <a:off x="311700" y="2715474"/>
            <a:ext cx="8520600" cy="11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S</a:t>
            </a:r>
            <a:r>
              <a:rPr lang="en" sz="7200"/>
              <a:t>chulich Ignite 2020</a:t>
            </a:r>
            <a:endParaRPr sz="7200"/>
          </a:p>
        </p:txBody>
      </p:sp>
      <p:pic>
        <p:nvPicPr>
          <p:cNvPr id="102" name="Google Shape;10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0594" y="457200"/>
            <a:ext cx="2393656" cy="115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457200"/>
            <a:ext cx="2072324" cy="115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67637" y="457200"/>
            <a:ext cx="1254064" cy="115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525" y="4272725"/>
            <a:ext cx="1730600" cy="81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17425" y="4115175"/>
            <a:ext cx="966724" cy="97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How do I make a list?</a:t>
            </a:r>
            <a:endParaRPr/>
          </a:p>
        </p:txBody>
      </p:sp>
      <p:sp>
        <p:nvSpPr>
          <p:cNvPr id="164" name="Google Shape;164;p34"/>
          <p:cNvSpPr txBox="1"/>
          <p:nvPr>
            <p:ph idx="1" type="body"/>
          </p:nvPr>
        </p:nvSpPr>
        <p:spPr>
          <a:xfrm>
            <a:off x="311700" y="1228675"/>
            <a:ext cx="8520600" cy="37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[]</a:t>
            </a:r>
            <a:r>
              <a:rPr lang="en"/>
              <a:t> tells the computer that we want to make a </a:t>
            </a:r>
            <a:r>
              <a:rPr b="1" lang="en"/>
              <a:t>list</a:t>
            </a:r>
            <a:endParaRPr b="1"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Lists can hold any type of data: numbers, strings, booleans, or anything else!</a:t>
            </a:r>
            <a:br>
              <a:rPr lang="en"/>
            </a:br>
            <a:br>
              <a:rPr lang="en"/>
            </a:br>
            <a:r>
              <a:rPr lang="en"/>
              <a:t>	   </a:t>
            </a:r>
            <a:r>
              <a:rPr lang="en">
                <a:solidFill>
                  <a:schemeClr val="accent3"/>
                </a:solidFill>
              </a:rPr>
              <a:t># Create a list of numbers</a:t>
            </a:r>
            <a:r>
              <a:rPr lang="en"/>
              <a:t>            </a:t>
            </a:r>
            <a:br>
              <a:rPr lang="en"/>
            </a:br>
            <a:r>
              <a:rPr lang="en"/>
              <a:t>		random_numbers = [101, -2, 303, 44]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			</a:t>
            </a:r>
            <a:r>
              <a:rPr lang="en">
                <a:solidFill>
                  <a:schemeClr val="accent3"/>
                </a:solidFill>
              </a:rPr>
              <a:t># Create a list of student names</a:t>
            </a:r>
            <a:br>
              <a:rPr lang="en"/>
            </a:br>
            <a:r>
              <a:rPr lang="en"/>
              <a:t>			students = [</a:t>
            </a:r>
            <a:r>
              <a:rPr lang="en">
                <a:solidFill>
                  <a:schemeClr val="accent4"/>
                </a:solidFill>
              </a:rPr>
              <a:t>“Henry”</a:t>
            </a:r>
            <a:r>
              <a:rPr lang="en"/>
              <a:t>, </a:t>
            </a:r>
            <a:r>
              <a:rPr lang="en">
                <a:solidFill>
                  <a:schemeClr val="accent4"/>
                </a:solidFill>
              </a:rPr>
              <a:t>“Alice”</a:t>
            </a:r>
            <a:r>
              <a:rPr lang="en"/>
              <a:t>, </a:t>
            </a:r>
            <a:r>
              <a:rPr lang="en">
                <a:solidFill>
                  <a:schemeClr val="accent4"/>
                </a:solidFill>
              </a:rPr>
              <a:t>“Jack”</a:t>
            </a:r>
            <a:r>
              <a:rPr lang="en"/>
              <a:t>, </a:t>
            </a:r>
            <a:r>
              <a:rPr lang="en">
                <a:solidFill>
                  <a:schemeClr val="accent4"/>
                </a:solidFill>
              </a:rPr>
              <a:t>“Alex”</a:t>
            </a:r>
            <a:r>
              <a:rPr lang="en"/>
              <a:t>]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5"/>
          <p:cNvSpPr txBox="1"/>
          <p:nvPr>
            <p:ph idx="1" type="body"/>
          </p:nvPr>
        </p:nvSpPr>
        <p:spPr>
          <a:xfrm>
            <a:off x="311675" y="1054050"/>
            <a:ext cx="5299500" cy="39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list’s</a:t>
            </a:r>
            <a:r>
              <a:rPr lang="en"/>
              <a:t> data is accessed via an </a:t>
            </a:r>
            <a:br>
              <a:rPr lang="en"/>
            </a:br>
            <a:r>
              <a:rPr b="1" lang="en"/>
              <a:t>i</a:t>
            </a:r>
            <a:r>
              <a:rPr b="1" lang="en"/>
              <a:t>ndex</a:t>
            </a:r>
            <a:r>
              <a:rPr lang="en"/>
              <a:t>. If we had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	my_numbers = [101, -2, 303, 44]</a:t>
            </a:r>
            <a:br>
              <a:rPr b="1" lang="en" sz="2000"/>
            </a:br>
            <a:br>
              <a:rPr b="1" lang="en" sz="2000"/>
            </a:br>
            <a:r>
              <a:rPr b="1" lang="en" sz="2000" u="sng">
                <a:solidFill>
                  <a:srgbClr val="FF0000"/>
                </a:solidFill>
              </a:rPr>
              <a:t>LISTS START AT INDEX 0</a:t>
            </a:r>
            <a:endParaRPr b="1" sz="2000" u="sng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br>
              <a:rPr lang="en"/>
            </a:br>
            <a:r>
              <a:rPr lang="en"/>
              <a:t>So, to</a:t>
            </a:r>
            <a:r>
              <a:rPr lang="en"/>
              <a:t> get the </a:t>
            </a:r>
            <a:r>
              <a:rPr b="1" lang="en"/>
              <a:t>third</a:t>
            </a:r>
            <a:r>
              <a:rPr lang="en"/>
              <a:t> value in the list, you would need to use </a:t>
            </a:r>
            <a:r>
              <a:rPr b="1" lang="en"/>
              <a:t>index</a:t>
            </a:r>
            <a:r>
              <a:rPr lang="en"/>
              <a:t> </a:t>
            </a:r>
            <a:r>
              <a:rPr b="1" lang="en"/>
              <a:t>2</a:t>
            </a:r>
            <a:endParaRPr>
              <a:solidFill>
                <a:srgbClr val="3D85C6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rgbClr val="3D85C6"/>
                </a:solidFill>
              </a:rPr>
              <a:t>print</a:t>
            </a:r>
            <a:r>
              <a:rPr lang="en"/>
              <a:t>( </a:t>
            </a:r>
            <a:r>
              <a:rPr lang="en"/>
              <a:t>my_numbers</a:t>
            </a:r>
            <a:r>
              <a:rPr lang="en"/>
              <a:t>[</a:t>
            </a:r>
            <a:r>
              <a:rPr b="1" lang="en"/>
              <a:t>2</a:t>
            </a:r>
            <a:r>
              <a:rPr lang="en"/>
              <a:t>] )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/>
              <a:t>	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/>
              <a:t>	</a:t>
            </a:r>
            <a:endParaRPr/>
          </a:p>
        </p:txBody>
      </p:sp>
      <p:sp>
        <p:nvSpPr>
          <p:cNvPr id="170" name="Google Shape;170;p35"/>
          <p:cNvSpPr txBox="1"/>
          <p:nvPr>
            <p:ph type="title"/>
          </p:nvPr>
        </p:nvSpPr>
        <p:spPr>
          <a:xfrm>
            <a:off x="311700" y="292850"/>
            <a:ext cx="42675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Inside a list</a:t>
            </a:r>
            <a:endParaRPr/>
          </a:p>
        </p:txBody>
      </p:sp>
      <p:graphicFrame>
        <p:nvGraphicFramePr>
          <p:cNvPr id="171" name="Google Shape;171;p35"/>
          <p:cNvGraphicFramePr/>
          <p:nvPr/>
        </p:nvGraphicFramePr>
        <p:xfrm>
          <a:off x="5943550" y="1291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{8271625C-2F72-4DBA-9836-803303D7901B}</a:tableStyleId>
              </a:tblPr>
              <a:tblGrid>
                <a:gridCol w="1248300"/>
                <a:gridCol w="1248300"/>
              </a:tblGrid>
              <a:tr h="620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Index</a:t>
                      </a:r>
                      <a:endParaRPr b="1" sz="1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Value</a:t>
                      </a:r>
                      <a:endParaRPr b="1" sz="1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solidFill>
                      <a:srgbClr val="D9D9D9"/>
                    </a:solidFill>
                  </a:tcPr>
                </a:tc>
              </a:tr>
              <a:tr h="620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b="1" sz="1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101</a:t>
                      </a:r>
                      <a:endParaRPr sz="1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620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sz="1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-2</a:t>
                      </a:r>
                      <a:endParaRPr sz="1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620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b="1" sz="1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303</a:t>
                      </a:r>
                      <a:endParaRPr sz="1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solidFill>
                      <a:srgbClr val="FFFF00"/>
                    </a:solidFill>
                  </a:tcPr>
                </a:tc>
              </a:tr>
              <a:tr h="620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</a:t>
                      </a:r>
                      <a:endParaRPr b="1" sz="1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44</a:t>
                      </a:r>
                      <a:endParaRPr sz="1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our list bigger</a:t>
            </a:r>
            <a:endParaRPr/>
          </a:p>
        </p:txBody>
      </p:sp>
      <p:sp>
        <p:nvSpPr>
          <p:cNvPr id="177" name="Google Shape;177;p36"/>
          <p:cNvSpPr txBox="1"/>
          <p:nvPr>
            <p:ph idx="1" type="body"/>
          </p:nvPr>
        </p:nvSpPr>
        <p:spPr>
          <a:xfrm>
            <a:off x="311700" y="1228675"/>
            <a:ext cx="57282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# </a:t>
            </a:r>
            <a:r>
              <a:rPr b="1" lang="en">
                <a:solidFill>
                  <a:schemeClr val="accent3"/>
                </a:solidFill>
              </a:rPr>
              <a:t>Empty</a:t>
            </a:r>
            <a:r>
              <a:rPr lang="en">
                <a:solidFill>
                  <a:schemeClr val="accent3"/>
                </a:solidFill>
              </a:rPr>
              <a:t> shopping list</a:t>
            </a:r>
            <a:endParaRPr>
              <a:solidFill>
                <a:schemeClr val="accent3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shopping_list</a:t>
            </a:r>
            <a:r>
              <a:rPr lang="en" sz="2000"/>
              <a:t> = </a:t>
            </a:r>
            <a:r>
              <a:rPr lang="en"/>
              <a:t>[]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# We start adding strings to the end</a:t>
            </a:r>
            <a:endParaRPr>
              <a:solidFill>
                <a:schemeClr val="accent3"/>
              </a:solidFill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000"/>
              <a:t>shopping_list.append(</a:t>
            </a:r>
            <a:r>
              <a:rPr lang="en" sz="2000">
                <a:solidFill>
                  <a:srgbClr val="8E7CC3"/>
                </a:solidFill>
              </a:rPr>
              <a:t>“eggs”</a:t>
            </a:r>
            <a:r>
              <a:rPr lang="en" sz="2000"/>
              <a:t>)</a:t>
            </a:r>
            <a:endParaRPr sz="20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000"/>
              <a:t>shopping_list</a:t>
            </a:r>
            <a:r>
              <a:rPr lang="en" sz="2000"/>
              <a:t>.append(</a:t>
            </a:r>
            <a:r>
              <a:rPr lang="en" sz="2000">
                <a:solidFill>
                  <a:srgbClr val="8E7CC3"/>
                </a:solidFill>
              </a:rPr>
              <a:t>“ham”</a:t>
            </a:r>
            <a:r>
              <a:rPr lang="en" sz="2000"/>
              <a:t>)</a:t>
            </a:r>
            <a:endParaRPr sz="20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000"/>
              <a:t>shopping_list</a:t>
            </a:r>
            <a:r>
              <a:rPr lang="en" sz="2000"/>
              <a:t>.append(</a:t>
            </a:r>
            <a:r>
              <a:rPr lang="en" sz="2000">
                <a:solidFill>
                  <a:srgbClr val="8E7CC3"/>
                </a:solidFill>
              </a:rPr>
              <a:t>“cheese”</a:t>
            </a:r>
            <a:r>
              <a:rPr lang="en" sz="2000"/>
              <a:t>)</a:t>
            </a:r>
            <a:endParaRPr sz="20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2000"/>
              <a:t>shopping_list.append(</a:t>
            </a:r>
            <a:r>
              <a:rPr lang="en" sz="2000">
                <a:solidFill>
                  <a:srgbClr val="8E7CC3"/>
                </a:solidFill>
              </a:rPr>
              <a:t>“onions”</a:t>
            </a:r>
            <a:r>
              <a:rPr lang="en" sz="2000"/>
              <a:t>)</a:t>
            </a:r>
            <a:endParaRPr sz="2000"/>
          </a:p>
        </p:txBody>
      </p:sp>
      <p:graphicFrame>
        <p:nvGraphicFramePr>
          <p:cNvPr id="178" name="Google Shape;178;p36"/>
          <p:cNvGraphicFramePr/>
          <p:nvPr/>
        </p:nvGraphicFramePr>
        <p:xfrm>
          <a:off x="6040000" y="1291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{8271625C-2F72-4DBA-9836-803303D7901B}</a:tableStyleId>
              </a:tblPr>
              <a:tblGrid>
                <a:gridCol w="1248300"/>
                <a:gridCol w="1248300"/>
              </a:tblGrid>
              <a:tr h="620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Index</a:t>
                      </a:r>
                      <a:endParaRPr b="1" sz="1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Value</a:t>
                      </a:r>
                      <a:endParaRPr b="1" sz="1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>
                    <a:solidFill>
                      <a:srgbClr val="D9D9D9"/>
                    </a:solidFill>
                  </a:tcPr>
                </a:tc>
              </a:tr>
              <a:tr h="620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b="1" sz="1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“eggs”</a:t>
                      </a:r>
                      <a:endParaRPr sz="16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620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sz="1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“ham”</a:t>
                      </a:r>
                      <a:endParaRPr sz="16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620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</a:t>
                      </a:r>
                      <a:endParaRPr b="1" sz="1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“cheese”</a:t>
                      </a:r>
                      <a:endParaRPr sz="16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6201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</a:t>
                      </a:r>
                      <a:endParaRPr b="1" sz="16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4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“onions”</a:t>
                      </a:r>
                      <a:endParaRPr sz="1600">
                        <a:solidFill>
                          <a:schemeClr val="accent4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the length of our lists</a:t>
            </a:r>
            <a:endParaRPr/>
          </a:p>
        </p:txBody>
      </p:sp>
      <p:sp>
        <p:nvSpPr>
          <p:cNvPr id="184" name="Google Shape;184;p3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we want to see how long our list is, we can use </a:t>
            </a:r>
            <a:r>
              <a:rPr b="1" lang="en">
                <a:solidFill>
                  <a:srgbClr val="61C4EB"/>
                </a:solidFill>
              </a:rPr>
              <a:t>len</a:t>
            </a:r>
            <a:r>
              <a:rPr lang="en"/>
              <a:t>()</a:t>
            </a:r>
            <a:br>
              <a:rPr lang="en"/>
            </a:br>
            <a:r>
              <a:rPr lang="en"/>
              <a:t>For example, if we </a:t>
            </a:r>
            <a:r>
              <a:rPr lang="en"/>
              <a:t>h</a:t>
            </a:r>
            <a:r>
              <a:rPr lang="en"/>
              <a:t>ad a list of students: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students = [</a:t>
            </a:r>
            <a:r>
              <a:rPr lang="en">
                <a:solidFill>
                  <a:schemeClr val="accent4"/>
                </a:solidFill>
              </a:rPr>
              <a:t>“Henry”</a:t>
            </a:r>
            <a:r>
              <a:rPr lang="en"/>
              <a:t>, </a:t>
            </a:r>
            <a:r>
              <a:rPr lang="en">
                <a:solidFill>
                  <a:schemeClr val="accent4"/>
                </a:solidFill>
              </a:rPr>
              <a:t>“Alice”</a:t>
            </a:r>
            <a:r>
              <a:rPr lang="en"/>
              <a:t>, </a:t>
            </a:r>
            <a:r>
              <a:rPr lang="en">
                <a:solidFill>
                  <a:schemeClr val="accent4"/>
                </a:solidFill>
              </a:rPr>
              <a:t>“Jack”</a:t>
            </a:r>
            <a:r>
              <a:rPr lang="en"/>
              <a:t>, </a:t>
            </a:r>
            <a:r>
              <a:rPr lang="en">
                <a:solidFill>
                  <a:schemeClr val="accent4"/>
                </a:solidFill>
              </a:rPr>
              <a:t>“Alex”</a:t>
            </a:r>
            <a:r>
              <a:rPr lang="en"/>
              <a:t>]</a:t>
            </a:r>
            <a:br>
              <a:rPr lang="en"/>
            </a:br>
            <a:br>
              <a:rPr lang="en"/>
            </a:br>
            <a:r>
              <a:rPr lang="en"/>
              <a:t>To print its length, we could just do: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amount = </a:t>
            </a:r>
            <a:r>
              <a:rPr b="1" lang="en">
                <a:solidFill>
                  <a:srgbClr val="61C4EB"/>
                </a:solidFill>
              </a:rPr>
              <a:t>len</a:t>
            </a:r>
            <a:r>
              <a:rPr lang="en"/>
              <a:t>(students)</a:t>
            </a:r>
            <a:br>
              <a:rPr lang="en"/>
            </a:br>
            <a:r>
              <a:rPr lang="en">
                <a:solidFill>
                  <a:srgbClr val="61C4EB"/>
                </a:solidFill>
              </a:rPr>
              <a:t>print</a:t>
            </a:r>
            <a:r>
              <a:rPr lang="en"/>
              <a:t>(amount)</a:t>
            </a:r>
            <a:br>
              <a:rPr lang="en"/>
            </a:br>
            <a:r>
              <a:rPr lang="en">
                <a:solidFill>
                  <a:srgbClr val="9E9E9E"/>
                </a:solidFill>
              </a:rPr>
              <a:t># This will print out: 4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Lists is just like Using Variables</a:t>
            </a:r>
            <a:endParaRPr/>
          </a:p>
        </p:txBody>
      </p:sp>
      <p:sp>
        <p:nvSpPr>
          <p:cNvPr id="190" name="Google Shape;190;p3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sizes = [30, 40, 6]</a:t>
            </a:r>
            <a:br>
              <a:rPr lang="en">
                <a:solidFill>
                  <a:schemeClr val="accent2"/>
                </a:solidFill>
              </a:rPr>
            </a:br>
            <a:endParaRPr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</a:rPr>
              <a:t># We can use it for drawing</a:t>
            </a:r>
            <a:br>
              <a:rPr lang="en">
                <a:solidFill>
                  <a:srgbClr val="61C4EB"/>
                </a:solidFill>
              </a:rPr>
            </a:br>
            <a:r>
              <a:rPr lang="en">
                <a:solidFill>
                  <a:srgbClr val="61C4EB"/>
                </a:solidFill>
              </a:rPr>
              <a:t>circle</a:t>
            </a:r>
            <a:r>
              <a:rPr lang="en">
                <a:solidFill>
                  <a:schemeClr val="accent2"/>
                </a:solidFill>
              </a:rPr>
              <a:t>(100, 100, sizes[0])</a:t>
            </a:r>
            <a:endParaRPr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E9E9E"/>
                </a:solidFill>
              </a:rPr>
              <a:t># Or for changing other variables</a:t>
            </a:r>
            <a:br>
              <a:rPr lang="en"/>
            </a:br>
            <a:r>
              <a:rPr lang="en">
                <a:solidFill>
                  <a:schemeClr val="accent2"/>
                </a:solidFill>
              </a:rPr>
              <a:t>x = sizes[1] + 3</a:t>
            </a:r>
            <a:endParaRPr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9E9E9E"/>
                </a:solidFill>
              </a:rPr>
              <a:t># And we can also update the list too</a:t>
            </a:r>
            <a:br>
              <a:rPr lang="en"/>
            </a:br>
            <a:r>
              <a:rPr lang="en">
                <a:solidFill>
                  <a:schemeClr val="accent2"/>
                </a:solidFill>
              </a:rPr>
              <a:t>sizes[2] = 20 * 30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9"/>
          <p:cNvSpPr txBox="1"/>
          <p:nvPr>
            <p:ph type="title"/>
          </p:nvPr>
        </p:nvSpPr>
        <p:spPr>
          <a:xfrm>
            <a:off x="311700" y="555600"/>
            <a:ext cx="5853600" cy="83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highlight>
                  <a:schemeClr val="dk1"/>
                </a:highlight>
              </a:rPr>
              <a:t>Exercise </a:t>
            </a:r>
            <a:r>
              <a:rPr lang="en" sz="4200"/>
              <a:t>1</a:t>
            </a:r>
            <a:r>
              <a:rPr lang="en" sz="4200">
                <a:highlight>
                  <a:schemeClr val="dk1"/>
                </a:highlight>
              </a:rPr>
              <a:t>: moving balls </a:t>
            </a:r>
            <a:endParaRPr sz="4200">
              <a:highlight>
                <a:schemeClr val="dk1"/>
              </a:highlight>
            </a:endParaRPr>
          </a:p>
        </p:txBody>
      </p:sp>
      <p:sp>
        <p:nvSpPr>
          <p:cNvPr id="196" name="Google Shape;196;p39"/>
          <p:cNvSpPr txBox="1"/>
          <p:nvPr>
            <p:ph idx="1" type="body"/>
          </p:nvPr>
        </p:nvSpPr>
        <p:spPr>
          <a:xfrm>
            <a:off x="311700" y="1389600"/>
            <a:ext cx="4668000" cy="348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Use lists to draw 4 balls that will all move down the screen at different speeds!</a:t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 u="sng"/>
              <a:t>Hint:</a:t>
            </a:r>
            <a:r>
              <a:rPr lang="en" sz="2000"/>
              <a:t> Use two different lists, one for their speeds, and one for their y-positions</a:t>
            </a:r>
            <a:endParaRPr sz="2000"/>
          </a:p>
        </p:txBody>
      </p:sp>
      <p:pic>
        <p:nvPicPr>
          <p:cNvPr id="197" name="Google Shape;197;p39"/>
          <p:cNvPicPr preferRelativeResize="0"/>
          <p:nvPr/>
        </p:nvPicPr>
        <p:blipFill rotWithShape="1">
          <a:blip r:embed="rId3">
            <a:alphaModFix/>
          </a:blip>
          <a:srcRect b="2223" l="2047" r="20113" t="6660"/>
          <a:stretch/>
        </p:blipFill>
        <p:spPr>
          <a:xfrm>
            <a:off x="5700725" y="1389600"/>
            <a:ext cx="2818224" cy="263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0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Loops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(The basics)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Loops?</a:t>
            </a:r>
            <a:endParaRPr/>
          </a:p>
        </p:txBody>
      </p:sp>
      <p:sp>
        <p:nvSpPr>
          <p:cNvPr id="208" name="Google Shape;208;p4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Loops repeat code a certain number of times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def </a:t>
            </a:r>
            <a:r>
              <a:rPr b="1" lang="en"/>
              <a:t>draw</a:t>
            </a:r>
            <a:r>
              <a:rPr lang="en"/>
              <a:t>(): is just a big loop that repeats forever!</a:t>
            </a:r>
            <a:endParaRPr/>
          </a:p>
          <a:p>
            <a:pPr indent="0" lvl="0" marL="13716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1CF31"/>
                </a:solidFill>
              </a:rPr>
              <a:t>Start of Loop</a:t>
            </a:r>
            <a:endParaRPr b="1">
              <a:solidFill>
                <a:srgbClr val="31CF31"/>
              </a:solidFill>
            </a:endParaRPr>
          </a:p>
          <a:p>
            <a:pPr indent="0" lvl="0" marL="13716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>
                <a:solidFill>
                  <a:srgbClr val="9E9E9E"/>
                </a:solidFill>
              </a:rPr>
              <a:t>  # Code…</a:t>
            </a:r>
            <a:endParaRPr>
              <a:solidFill>
                <a:srgbClr val="9E9E9E"/>
              </a:solidFill>
            </a:endParaRPr>
          </a:p>
          <a:p>
            <a:pPr indent="0" lvl="0" marL="13716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</a:rPr>
              <a:t>End of Loop</a:t>
            </a:r>
            <a:endParaRPr b="1">
              <a:solidFill>
                <a:srgbClr val="0000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Today we’ll learn the most common type of loop: </a:t>
            </a:r>
            <a:r>
              <a:rPr b="1" lang="en"/>
              <a:t>for</a:t>
            </a:r>
            <a:r>
              <a:rPr lang="en"/>
              <a:t> loops</a:t>
            </a:r>
            <a:endParaRPr/>
          </a:p>
        </p:txBody>
      </p:sp>
      <p:sp>
        <p:nvSpPr>
          <p:cNvPr id="209" name="Google Shape;209;p41"/>
          <p:cNvSpPr/>
          <p:nvPr/>
        </p:nvSpPr>
        <p:spPr>
          <a:xfrm rot="-5400000">
            <a:off x="504225" y="2692650"/>
            <a:ext cx="1368000" cy="801000"/>
          </a:xfrm>
          <a:prstGeom prst="uturnArrow">
            <a:avLst>
              <a:gd fmla="val 25000" name="adj1"/>
              <a:gd fmla="val 24380" name="adj2"/>
              <a:gd fmla="val 25000" name="adj3"/>
              <a:gd fmla="val 43750" name="adj4"/>
              <a:gd fmla="val 100000" name="adj5"/>
            </a:avLst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Loops can Repeat Code in Lists</a:t>
            </a:r>
            <a:endParaRPr/>
          </a:p>
        </p:txBody>
      </p:sp>
      <p:sp>
        <p:nvSpPr>
          <p:cNvPr id="215" name="Google Shape;215;p4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Every item on this shopping list will be printed out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shopping_list</a:t>
            </a:r>
            <a:r>
              <a:rPr lang="en" sz="2000"/>
              <a:t> = </a:t>
            </a:r>
            <a:r>
              <a:rPr lang="en"/>
              <a:t>[</a:t>
            </a:r>
            <a:r>
              <a:rPr lang="en">
                <a:solidFill>
                  <a:schemeClr val="accent4"/>
                </a:solidFill>
              </a:rPr>
              <a:t>“eggs”</a:t>
            </a:r>
            <a:r>
              <a:rPr lang="en"/>
              <a:t>, </a:t>
            </a:r>
            <a:r>
              <a:rPr lang="en">
                <a:solidFill>
                  <a:schemeClr val="accent4"/>
                </a:solidFill>
              </a:rPr>
              <a:t>“ham”</a:t>
            </a:r>
            <a:r>
              <a:rPr lang="en"/>
              <a:t>, </a:t>
            </a:r>
            <a:r>
              <a:rPr lang="en">
                <a:solidFill>
                  <a:schemeClr val="accent4"/>
                </a:solidFill>
              </a:rPr>
              <a:t>“cheese”</a:t>
            </a:r>
            <a:r>
              <a:rPr lang="en"/>
              <a:t>, </a:t>
            </a:r>
            <a:r>
              <a:rPr lang="en">
                <a:solidFill>
                  <a:schemeClr val="accent4"/>
                </a:solidFill>
              </a:rPr>
              <a:t>“onions”</a:t>
            </a:r>
            <a:r>
              <a:rPr lang="en"/>
              <a:t>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</a:rPr>
              <a:t>for</a:t>
            </a:r>
            <a:r>
              <a:rPr lang="en"/>
              <a:t> item </a:t>
            </a:r>
            <a:r>
              <a:rPr lang="en">
                <a:solidFill>
                  <a:srgbClr val="6AA84F"/>
                </a:solidFill>
              </a:rPr>
              <a:t>in</a:t>
            </a:r>
            <a:r>
              <a:rPr lang="en"/>
              <a:t> shopping_list: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>
                <a:solidFill>
                  <a:srgbClr val="9E9E9E"/>
                </a:solidFill>
              </a:rPr>
              <a:t># This is repeated for all items in shopping_list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>
                <a:solidFill>
                  <a:srgbClr val="61C4EB"/>
                </a:solidFill>
              </a:rPr>
              <a:t>print</a:t>
            </a:r>
            <a:r>
              <a:rPr lang="en"/>
              <a:t>(item)</a:t>
            </a:r>
            <a:endParaRPr>
              <a:solidFill>
                <a:srgbClr val="9E9E9E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dk1"/>
                </a:highlight>
              </a:rPr>
              <a:t>Exercise 2: Simple dartboard</a:t>
            </a:r>
            <a:endParaRPr>
              <a:highlight>
                <a:schemeClr val="dk1"/>
              </a:highlight>
            </a:endParaRPr>
          </a:p>
        </p:txBody>
      </p:sp>
      <p:sp>
        <p:nvSpPr>
          <p:cNvPr id="221" name="Google Shape;221;p43"/>
          <p:cNvSpPr txBox="1"/>
          <p:nvPr>
            <p:ph idx="1" type="body"/>
          </p:nvPr>
        </p:nvSpPr>
        <p:spPr>
          <a:xfrm>
            <a:off x="0" y="1452300"/>
            <a:ext cx="7305300" cy="3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2" name="Google Shape;222;p43"/>
          <p:cNvPicPr preferRelativeResize="0"/>
          <p:nvPr/>
        </p:nvPicPr>
        <p:blipFill rotWithShape="1">
          <a:blip r:embed="rId3">
            <a:alphaModFix/>
          </a:blip>
          <a:srcRect b="0" l="0" r="2448" t="7227"/>
          <a:stretch/>
        </p:blipFill>
        <p:spPr>
          <a:xfrm>
            <a:off x="5804925" y="1389600"/>
            <a:ext cx="3027374" cy="302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43"/>
          <p:cNvSpPr txBox="1"/>
          <p:nvPr>
            <p:ph idx="1" type="body"/>
          </p:nvPr>
        </p:nvSpPr>
        <p:spPr>
          <a:xfrm>
            <a:off x="311700" y="1389600"/>
            <a:ext cx="47991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a simple dartboard, with a few rings of different sizes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/>
              <a:t>Hint</a:t>
            </a:r>
            <a:r>
              <a:rPr lang="en" sz="1800" u="sng"/>
              <a:t>:</a:t>
            </a:r>
            <a:r>
              <a:rPr lang="en" sz="1800"/>
              <a:t> </a:t>
            </a:r>
            <a:r>
              <a:rPr lang="en"/>
              <a:t>Make an array of diameters, and use that in your loop to draw the circles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Session Overview</a:t>
            </a:r>
            <a:endParaRPr/>
          </a:p>
        </p:txBody>
      </p:sp>
      <p:sp>
        <p:nvSpPr>
          <p:cNvPr id="112" name="Google Shape;112;p26"/>
          <p:cNvSpPr txBox="1"/>
          <p:nvPr>
            <p:ph idx="1" type="body"/>
          </p:nvPr>
        </p:nvSpPr>
        <p:spPr>
          <a:xfrm>
            <a:off x="311700" y="1237900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Review of </a:t>
            </a:r>
            <a:r>
              <a:rPr b="1" lang="en"/>
              <a:t>if/elif/else</a:t>
            </a:r>
            <a:endParaRPr b="1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Reviewing </a:t>
            </a:r>
            <a:r>
              <a:rPr b="1" lang="en"/>
              <a:t>logical expressions</a:t>
            </a:r>
            <a:endParaRPr b="1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Intro to </a:t>
            </a:r>
            <a:r>
              <a:rPr b="1" lang="en"/>
              <a:t>lists</a:t>
            </a:r>
            <a:endParaRPr b="1"/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Intro to </a:t>
            </a:r>
            <a:r>
              <a:rPr b="1" lang="en"/>
              <a:t>loops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Mixing for loops and if statements</a:t>
            </a:r>
            <a:endParaRPr/>
          </a:p>
        </p:txBody>
      </p:sp>
      <p:sp>
        <p:nvSpPr>
          <p:cNvPr id="229" name="Google Shape;229;p44"/>
          <p:cNvSpPr txBox="1"/>
          <p:nvPr>
            <p:ph idx="1" type="body"/>
          </p:nvPr>
        </p:nvSpPr>
        <p:spPr>
          <a:xfrm>
            <a:off x="179325" y="1248525"/>
            <a:ext cx="5787300" cy="37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From the last example, how could we change the color of the circle when it gets bigger? Using </a:t>
            </a:r>
            <a:r>
              <a:rPr b="1" lang="en" sz="1600"/>
              <a:t>if statements</a:t>
            </a:r>
            <a:r>
              <a:rPr lang="en" sz="1600"/>
              <a:t>! In </a:t>
            </a:r>
            <a:r>
              <a:rPr lang="en" sz="1600">
                <a:solidFill>
                  <a:srgbClr val="61C4EB"/>
                </a:solidFill>
              </a:rPr>
              <a:t>setup</a:t>
            </a:r>
            <a:r>
              <a:rPr lang="en" sz="1600"/>
              <a:t>() we can add…</a:t>
            </a:r>
            <a:r>
              <a:rPr lang="en" sz="1600"/>
              <a:t> 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93C47D"/>
                </a:solidFill>
              </a:rPr>
              <a:t>for</a:t>
            </a:r>
            <a:r>
              <a:rPr lang="en" sz="1600"/>
              <a:t> diameter </a:t>
            </a:r>
            <a:r>
              <a:rPr lang="en" sz="1600">
                <a:solidFill>
                  <a:srgbClr val="93C47D"/>
                </a:solidFill>
              </a:rPr>
              <a:t>in</a:t>
            </a:r>
            <a:r>
              <a:rPr lang="en" sz="1600"/>
              <a:t> circles:</a:t>
            </a:r>
            <a:br>
              <a:rPr lang="en" sz="1600"/>
            </a:br>
            <a:r>
              <a:rPr lang="en" sz="1600"/>
              <a:t>	</a:t>
            </a:r>
            <a:r>
              <a:rPr lang="en" sz="1600">
                <a:solidFill>
                  <a:srgbClr val="93C47D"/>
                </a:solidFill>
              </a:rPr>
              <a:t>if</a:t>
            </a:r>
            <a:r>
              <a:rPr lang="en" sz="1600"/>
              <a:t> diameter &gt; 150:</a:t>
            </a:r>
            <a:br>
              <a:rPr lang="en" sz="1600"/>
            </a:br>
            <a:r>
              <a:rPr lang="en" sz="1600"/>
              <a:t>		</a:t>
            </a:r>
            <a:r>
              <a:rPr lang="en" sz="1600">
                <a:solidFill>
                  <a:srgbClr val="61C4EB"/>
                </a:solidFill>
              </a:rPr>
              <a:t>fill</a:t>
            </a:r>
            <a:r>
              <a:rPr lang="en" sz="1600"/>
              <a:t>(255, 0, 0)</a:t>
            </a:r>
            <a:br>
              <a:rPr lang="en" sz="1600"/>
            </a:br>
            <a:r>
              <a:rPr lang="en" sz="1600"/>
              <a:t>	</a:t>
            </a:r>
            <a:r>
              <a:rPr lang="en" sz="1600">
                <a:solidFill>
                  <a:srgbClr val="93C47D"/>
                </a:solidFill>
              </a:rPr>
              <a:t>elif</a:t>
            </a:r>
            <a:r>
              <a:rPr lang="en" sz="1600"/>
              <a:t> diameter &gt; 100:</a:t>
            </a:r>
            <a:br>
              <a:rPr lang="en" sz="1600"/>
            </a:br>
            <a:r>
              <a:rPr lang="en" sz="1600"/>
              <a:t>		</a:t>
            </a:r>
            <a:r>
              <a:rPr lang="en" sz="1600">
                <a:solidFill>
                  <a:srgbClr val="61C4EB"/>
                </a:solidFill>
              </a:rPr>
              <a:t>fill</a:t>
            </a:r>
            <a:r>
              <a:rPr lang="en" sz="1600"/>
              <a:t>(200, 200, 0)</a:t>
            </a:r>
            <a:br>
              <a:rPr lang="en" sz="1600"/>
            </a:br>
            <a:r>
              <a:rPr lang="en" sz="1600"/>
              <a:t>	</a:t>
            </a:r>
            <a:r>
              <a:rPr lang="en" sz="1600">
                <a:solidFill>
                  <a:srgbClr val="93C47D"/>
                </a:solidFill>
              </a:rPr>
              <a:t>else</a:t>
            </a:r>
            <a:r>
              <a:rPr lang="en" sz="1600"/>
              <a:t>:</a:t>
            </a:r>
            <a:br>
              <a:rPr lang="en" sz="1600"/>
            </a:br>
            <a:r>
              <a:rPr lang="en" sz="1600"/>
              <a:t>		</a:t>
            </a:r>
            <a:r>
              <a:rPr lang="en" sz="1600">
                <a:solidFill>
                  <a:srgbClr val="61C4EB"/>
                </a:solidFill>
              </a:rPr>
              <a:t>fill</a:t>
            </a:r>
            <a:r>
              <a:rPr lang="en" sz="1600"/>
              <a:t>(100, 200, 100)</a:t>
            </a:r>
            <a:br>
              <a:rPr lang="en" sz="1600"/>
            </a:br>
            <a:br>
              <a:rPr lang="en" sz="1600"/>
            </a:br>
            <a:r>
              <a:rPr lang="en" sz="1600"/>
              <a:t>	</a:t>
            </a:r>
            <a:r>
              <a:rPr lang="en" sz="1600">
                <a:solidFill>
                  <a:srgbClr val="61C4EB"/>
                </a:solidFill>
              </a:rPr>
              <a:t>circle</a:t>
            </a:r>
            <a:r>
              <a:rPr lang="en" sz="1600"/>
              <a:t>(150, 150, diameter)</a:t>
            </a:r>
            <a:endParaRPr sz="1600"/>
          </a:p>
        </p:txBody>
      </p:sp>
      <p:pic>
        <p:nvPicPr>
          <p:cNvPr id="230" name="Google Shape;23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3350" y="1248525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5"/>
          <p:cNvSpPr txBox="1"/>
          <p:nvPr>
            <p:ph type="title"/>
          </p:nvPr>
        </p:nvSpPr>
        <p:spPr>
          <a:xfrm>
            <a:off x="269700" y="280925"/>
            <a:ext cx="40668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Exercise 3: Bar Graph Race</a:t>
            </a:r>
            <a:endParaRPr sz="4200"/>
          </a:p>
        </p:txBody>
      </p:sp>
      <p:sp>
        <p:nvSpPr>
          <p:cNvPr id="236" name="Google Shape;236;p45"/>
          <p:cNvSpPr txBox="1"/>
          <p:nvPr>
            <p:ph idx="1" type="body"/>
          </p:nvPr>
        </p:nvSpPr>
        <p:spPr>
          <a:xfrm>
            <a:off x="311700" y="1389600"/>
            <a:ext cx="36438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Make 10 rectangles that grow bigger over time.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u="sng"/>
              <a:t>Bonus:</a:t>
            </a:r>
            <a:r>
              <a:rPr lang="en" sz="1800"/>
              <a:t> Make small rectangles dark red and large rectangles bright green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/>
          </a:p>
        </p:txBody>
      </p:sp>
      <p:pic>
        <p:nvPicPr>
          <p:cNvPr id="237" name="Google Shape;23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6500" y="1210650"/>
            <a:ext cx="4066800" cy="355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45"/>
          <p:cNvSpPr/>
          <p:nvPr/>
        </p:nvSpPr>
        <p:spPr>
          <a:xfrm>
            <a:off x="7393625" y="280925"/>
            <a:ext cx="1456500" cy="755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45"/>
          <p:cNvSpPr txBox="1"/>
          <p:nvPr/>
        </p:nvSpPr>
        <p:spPr>
          <a:xfrm>
            <a:off x="7526650" y="412425"/>
            <a:ext cx="5661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Source Code Pro"/>
                <a:ea typeface="Source Code Pro"/>
                <a:cs typeface="Source Code Pro"/>
                <a:sym typeface="Source Code Pro"/>
              </a:rPr>
              <a:t>50</a:t>
            </a:r>
            <a:endParaRPr sz="23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240" name="Google Shape;240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2738" y="408638"/>
            <a:ext cx="566100" cy="500274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45"/>
          <p:cNvSpPr/>
          <p:nvPr/>
        </p:nvSpPr>
        <p:spPr>
          <a:xfrm>
            <a:off x="4763600" y="4443850"/>
            <a:ext cx="321000" cy="2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D966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6"/>
          <p:cNvSpPr txBox="1"/>
          <p:nvPr>
            <p:ph type="title"/>
          </p:nvPr>
        </p:nvSpPr>
        <p:spPr>
          <a:xfrm>
            <a:off x="311700" y="21667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dk1"/>
                </a:highlight>
              </a:rPr>
              <a:t>More things to do!</a:t>
            </a:r>
            <a:endParaRPr>
              <a:highlight>
                <a:schemeClr val="dk1"/>
              </a:highlight>
            </a:endParaRPr>
          </a:p>
        </p:txBody>
      </p:sp>
      <p:pic>
        <p:nvPicPr>
          <p:cNvPr id="247" name="Google Shape;24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100" y="1301900"/>
            <a:ext cx="3473775" cy="347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46"/>
          <p:cNvPicPr preferRelativeResize="0"/>
          <p:nvPr/>
        </p:nvPicPr>
        <p:blipFill rotWithShape="1">
          <a:blip r:embed="rId4">
            <a:alphaModFix/>
          </a:blip>
          <a:srcRect b="0" l="0" r="0" t="8223"/>
          <a:stretch/>
        </p:blipFill>
        <p:spPr>
          <a:xfrm>
            <a:off x="4713975" y="1489475"/>
            <a:ext cx="4241450" cy="323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6"/>
          <p:cNvSpPr/>
          <p:nvPr/>
        </p:nvSpPr>
        <p:spPr>
          <a:xfrm>
            <a:off x="7393625" y="280925"/>
            <a:ext cx="1456500" cy="7557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46"/>
          <p:cNvSpPr txBox="1"/>
          <p:nvPr/>
        </p:nvSpPr>
        <p:spPr>
          <a:xfrm>
            <a:off x="7526650" y="412425"/>
            <a:ext cx="5661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Source Code Pro"/>
                <a:ea typeface="Source Code Pro"/>
                <a:cs typeface="Source Code Pro"/>
                <a:sym typeface="Source Code Pro"/>
              </a:rPr>
              <a:t>50</a:t>
            </a:r>
            <a:endParaRPr sz="23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251" name="Google Shape;251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92738" y="408638"/>
            <a:ext cx="566100" cy="500274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6"/>
          <p:cNvSpPr/>
          <p:nvPr/>
        </p:nvSpPr>
        <p:spPr>
          <a:xfrm>
            <a:off x="434900" y="4445050"/>
            <a:ext cx="321000" cy="2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D966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253" name="Google Shape;253;p46"/>
          <p:cNvSpPr/>
          <p:nvPr/>
        </p:nvSpPr>
        <p:spPr>
          <a:xfrm>
            <a:off x="4786075" y="4324550"/>
            <a:ext cx="321000" cy="2781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D966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 txBox="1"/>
          <p:nvPr>
            <p:ph type="title"/>
          </p:nvPr>
        </p:nvSpPr>
        <p:spPr>
          <a:xfrm>
            <a:off x="311700" y="223650"/>
            <a:ext cx="50931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… else if … else Statement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7"/>
          <p:cNvSpPr txBox="1"/>
          <p:nvPr>
            <p:ph idx="1" type="body"/>
          </p:nvPr>
        </p:nvSpPr>
        <p:spPr>
          <a:xfrm>
            <a:off x="0" y="755600"/>
            <a:ext cx="8520600" cy="430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600"/>
            </a:br>
            <a:r>
              <a:rPr lang="en" sz="1600"/>
              <a:t>	</a:t>
            </a:r>
            <a:r>
              <a:rPr lang="en" sz="1600">
                <a:solidFill>
                  <a:srgbClr val="93C47D"/>
                </a:solidFill>
              </a:rPr>
              <a:t>if</a:t>
            </a:r>
            <a:r>
              <a:rPr lang="en" sz="1600"/>
              <a:t> </a:t>
            </a:r>
            <a:r>
              <a:rPr lang="en" sz="1600">
                <a:solidFill>
                  <a:srgbClr val="D94A7A"/>
                </a:solidFill>
              </a:rPr>
              <a:t>mouseY</a:t>
            </a:r>
            <a:r>
              <a:rPr lang="en" sz="1600">
                <a:solidFill>
                  <a:srgbClr val="FF9FF3"/>
                </a:solidFill>
              </a:rPr>
              <a:t> </a:t>
            </a:r>
            <a:r>
              <a:rPr lang="en" sz="1600"/>
              <a:t>&gt; 500:  </a:t>
            </a:r>
            <a:r>
              <a:rPr lang="en" sz="1600">
                <a:solidFill>
                  <a:srgbClr val="9E9E9E"/>
                </a:solidFill>
              </a:rPr>
              <a:t># Top Half of the screen</a:t>
            </a:r>
            <a:br>
              <a:rPr lang="en" sz="1600"/>
            </a:br>
            <a:r>
              <a:rPr lang="en" sz="1600"/>
              <a:t>	  </a:t>
            </a:r>
            <a:r>
              <a:rPr lang="en" sz="1600">
                <a:solidFill>
                  <a:srgbClr val="61C4EB"/>
                </a:solidFill>
              </a:rPr>
              <a:t>fill</a:t>
            </a:r>
            <a:r>
              <a:rPr lang="en" sz="1600"/>
              <a:t>(</a:t>
            </a:r>
            <a:r>
              <a:rPr lang="en" sz="1600"/>
              <a:t>255, 0, 0</a:t>
            </a:r>
            <a:r>
              <a:rPr lang="en" sz="1600"/>
              <a:t>)</a:t>
            </a:r>
            <a:br>
              <a:rPr lang="en" sz="1600"/>
            </a:br>
            <a:br>
              <a:rPr lang="en" sz="1600"/>
            </a:br>
            <a:r>
              <a:rPr lang="en" sz="1600"/>
              <a:t>	</a:t>
            </a:r>
            <a:r>
              <a:rPr b="1" lang="en" sz="1600">
                <a:solidFill>
                  <a:srgbClr val="93C47D"/>
                </a:solidFill>
              </a:rPr>
              <a:t>elif</a:t>
            </a:r>
            <a:r>
              <a:rPr lang="en" sz="1600"/>
              <a:t> </a:t>
            </a:r>
            <a:r>
              <a:rPr lang="en" sz="1600">
                <a:solidFill>
                  <a:srgbClr val="D94A7A"/>
                </a:solidFill>
              </a:rPr>
              <a:t>mouseX</a:t>
            </a:r>
            <a:r>
              <a:rPr lang="en" sz="1600"/>
              <a:t> &lt;</a:t>
            </a:r>
            <a:r>
              <a:rPr lang="en" sz="1600"/>
              <a:t> 500</a:t>
            </a:r>
            <a:r>
              <a:rPr lang="en" sz="1600"/>
              <a:t>:  </a:t>
            </a:r>
            <a:r>
              <a:rPr lang="en" sz="1600">
                <a:solidFill>
                  <a:srgbClr val="9E9E9E"/>
                </a:solidFill>
              </a:rPr>
              <a:t># Lower left half of screen</a:t>
            </a:r>
            <a:br>
              <a:rPr lang="en" sz="1600">
                <a:solidFill>
                  <a:srgbClr val="9E9E9E"/>
                </a:solidFill>
              </a:rPr>
            </a:br>
            <a:r>
              <a:rPr lang="en" sz="1600"/>
              <a:t>	  </a:t>
            </a:r>
            <a:r>
              <a:rPr lang="en" sz="1600">
                <a:solidFill>
                  <a:srgbClr val="61C4EB"/>
                </a:solidFill>
              </a:rPr>
              <a:t>fill</a:t>
            </a:r>
            <a:r>
              <a:rPr lang="en" sz="1600"/>
              <a:t>(</a:t>
            </a:r>
            <a:r>
              <a:rPr lang="en" sz="1600"/>
              <a:t>0, 255, 0</a:t>
            </a:r>
            <a:r>
              <a:rPr lang="en" sz="1600"/>
              <a:t>)</a:t>
            </a:r>
            <a:br>
              <a:rPr lang="en" sz="1600"/>
            </a:br>
            <a:br>
              <a:rPr lang="en" sz="1600"/>
            </a:br>
            <a:r>
              <a:rPr lang="en" sz="1600"/>
              <a:t>	</a:t>
            </a:r>
            <a:r>
              <a:rPr lang="en" sz="1600">
                <a:solidFill>
                  <a:srgbClr val="93C47D"/>
                </a:solidFill>
              </a:rPr>
              <a:t>e</a:t>
            </a:r>
            <a:r>
              <a:rPr lang="en" sz="1600">
                <a:solidFill>
                  <a:srgbClr val="93C47D"/>
                </a:solidFill>
              </a:rPr>
              <a:t>lse</a:t>
            </a:r>
            <a:r>
              <a:rPr lang="en" sz="1600"/>
              <a:t>:</a:t>
            </a:r>
            <a:r>
              <a:rPr lang="en" sz="1600">
                <a:solidFill>
                  <a:srgbClr val="93C47D"/>
                </a:solidFill>
              </a:rPr>
              <a:t>  </a:t>
            </a:r>
            <a:r>
              <a:rPr lang="en" sz="1600">
                <a:solidFill>
                  <a:srgbClr val="9E9E9E"/>
                </a:solidFill>
              </a:rPr>
              <a:t># Lower right half of screen</a:t>
            </a:r>
            <a:br>
              <a:rPr lang="en" sz="1600">
                <a:solidFill>
                  <a:srgbClr val="9E9E9E"/>
                </a:solidFill>
              </a:rPr>
            </a:br>
            <a:r>
              <a:rPr lang="en" sz="1600"/>
              <a:t>      </a:t>
            </a:r>
            <a:r>
              <a:rPr lang="en" sz="1600">
                <a:solidFill>
                  <a:srgbClr val="61C4EB"/>
                </a:solidFill>
              </a:rPr>
              <a:t>fill</a:t>
            </a:r>
            <a:r>
              <a:rPr lang="en" sz="1600"/>
              <a:t>(</a:t>
            </a:r>
            <a:r>
              <a:rPr lang="en" sz="1600"/>
              <a:t>0, 0, 255</a:t>
            </a:r>
            <a:r>
              <a:rPr lang="en" sz="1600"/>
              <a:t>)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rgbClr val="61C4EB"/>
                </a:solidFill>
              </a:rPr>
              <a:t>    </a:t>
            </a:r>
            <a:r>
              <a:rPr lang="en" sz="1600">
                <a:solidFill>
                  <a:srgbClr val="61C4EB"/>
                </a:solidFill>
              </a:rPr>
              <a:t>circle</a:t>
            </a:r>
            <a:r>
              <a:rPr lang="en" sz="1600"/>
              <a:t>(</a:t>
            </a:r>
            <a:r>
              <a:rPr lang="en" sz="1600">
                <a:solidFill>
                  <a:srgbClr val="D94A7A"/>
                </a:solidFill>
              </a:rPr>
              <a:t>mouseX</a:t>
            </a:r>
            <a:r>
              <a:rPr lang="en" sz="1600"/>
              <a:t>, </a:t>
            </a:r>
            <a:r>
              <a:rPr lang="en" sz="1600">
                <a:solidFill>
                  <a:srgbClr val="D94A7A"/>
                </a:solidFill>
              </a:rPr>
              <a:t>mouseY</a:t>
            </a:r>
            <a:r>
              <a:rPr lang="en" sz="1600"/>
              <a:t>, 150)</a:t>
            </a:r>
            <a:br>
              <a:rPr lang="en" sz="1600"/>
            </a:br>
            <a:r>
              <a:rPr lang="en" sz="1600"/>
              <a:t>	</a:t>
            </a:r>
            <a:br>
              <a:rPr lang="en" sz="1600"/>
            </a:br>
            <a:endParaRPr sz="1600"/>
          </a:p>
        </p:txBody>
      </p:sp>
      <p:pic>
        <p:nvPicPr>
          <p:cNvPr id="119" name="Google Shape;11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46400" y="2228000"/>
            <a:ext cx="2836800" cy="2836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Logical expressions</a:t>
            </a:r>
            <a:endParaRPr/>
          </a:p>
        </p:txBody>
      </p:sp>
      <p:sp>
        <p:nvSpPr>
          <p:cNvPr id="125" name="Google Shape;125;p28"/>
          <p:cNvSpPr txBox="1"/>
          <p:nvPr>
            <p:ph idx="1" type="body"/>
          </p:nvPr>
        </p:nvSpPr>
        <p:spPr>
          <a:xfrm>
            <a:off x="311700" y="1173550"/>
            <a:ext cx="8177400" cy="37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statement </a:t>
            </a:r>
            <a:r>
              <a:rPr lang="en" sz="1600">
                <a:solidFill>
                  <a:srgbClr val="FF9900"/>
                </a:solidFill>
              </a:rPr>
              <a:t>“Programming is fun </a:t>
            </a:r>
            <a:r>
              <a:rPr b="1" lang="en" sz="1600">
                <a:solidFill>
                  <a:srgbClr val="FF9900"/>
                </a:solidFill>
              </a:rPr>
              <a:t>AND </a:t>
            </a:r>
            <a:r>
              <a:rPr lang="en" sz="1600">
                <a:solidFill>
                  <a:srgbClr val="FF9900"/>
                </a:solidFill>
              </a:rPr>
              <a:t>useful”</a:t>
            </a:r>
            <a:r>
              <a:rPr lang="en" sz="1600"/>
              <a:t> is </a:t>
            </a:r>
            <a:br>
              <a:rPr lang="en" sz="1600"/>
            </a:br>
            <a:r>
              <a:rPr lang="en" sz="1600">
                <a:solidFill>
                  <a:srgbClr val="34C6C6"/>
                </a:solidFill>
              </a:rPr>
              <a:t>true</a:t>
            </a:r>
            <a:r>
              <a:rPr lang="en" sz="1600"/>
              <a:t>, because programming is fun as well as useful!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statemen</a:t>
            </a:r>
            <a:r>
              <a:rPr lang="en" sz="1600">
                <a:solidFill>
                  <a:srgbClr val="434343"/>
                </a:solidFill>
              </a:rPr>
              <a:t>t</a:t>
            </a:r>
            <a:r>
              <a:rPr lang="en" sz="1600">
                <a:solidFill>
                  <a:srgbClr val="FF9900"/>
                </a:solidFill>
              </a:rPr>
              <a:t> “At 22°C, water is a liquid </a:t>
            </a:r>
            <a:r>
              <a:rPr b="1" lang="en" sz="1600">
                <a:solidFill>
                  <a:srgbClr val="FF9900"/>
                </a:solidFill>
              </a:rPr>
              <a:t>AND </a:t>
            </a:r>
            <a:r>
              <a:rPr lang="en" sz="1600">
                <a:solidFill>
                  <a:srgbClr val="FF9900"/>
                </a:solidFill>
              </a:rPr>
              <a:t>a solid” </a:t>
            </a:r>
            <a:r>
              <a:rPr lang="en" sz="1600"/>
              <a:t>is </a:t>
            </a:r>
            <a:r>
              <a:rPr lang="en" sz="1600">
                <a:solidFill>
                  <a:srgbClr val="34C6C6"/>
                </a:solidFill>
              </a:rPr>
              <a:t>false</a:t>
            </a:r>
            <a:r>
              <a:rPr lang="en" sz="1600"/>
              <a:t>, since water is not a solid at this temperature 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SzPts val="1600"/>
              <a:buChar char="●"/>
            </a:pPr>
            <a:r>
              <a:rPr lang="en" sz="1600"/>
              <a:t>But the statement </a:t>
            </a:r>
            <a:r>
              <a:rPr lang="en" sz="1600">
                <a:solidFill>
                  <a:srgbClr val="FF9900"/>
                </a:solidFill>
              </a:rPr>
              <a:t>“At 22°C, water is a liquid </a:t>
            </a:r>
            <a:r>
              <a:rPr b="1" lang="en" sz="1600">
                <a:solidFill>
                  <a:srgbClr val="FF9900"/>
                </a:solidFill>
              </a:rPr>
              <a:t>OR </a:t>
            </a:r>
            <a:r>
              <a:rPr lang="en" sz="1600">
                <a:solidFill>
                  <a:srgbClr val="FF9900"/>
                </a:solidFill>
              </a:rPr>
              <a:t>a solid”</a:t>
            </a:r>
            <a:r>
              <a:rPr lang="en" sz="1600"/>
              <a:t> is </a:t>
            </a:r>
            <a:r>
              <a:rPr lang="en" sz="1600">
                <a:solidFill>
                  <a:srgbClr val="34C6C6"/>
                </a:solidFill>
              </a:rPr>
              <a:t>true</a:t>
            </a:r>
            <a:r>
              <a:rPr lang="en" sz="1600"/>
              <a:t>, since water is ONE of those things (a liquid)</a:t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Logical Expressions (not + And) Example</a:t>
            </a:r>
            <a:endParaRPr/>
          </a:p>
        </p:txBody>
      </p:sp>
      <p:sp>
        <p:nvSpPr>
          <p:cNvPr id="131" name="Google Shape;131;p29"/>
          <p:cNvSpPr txBox="1"/>
          <p:nvPr>
            <p:ph idx="1" type="body"/>
          </p:nvPr>
        </p:nvSpPr>
        <p:spPr>
          <a:xfrm>
            <a:off x="-147525" y="1093850"/>
            <a:ext cx="8520600" cy="41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    </a:t>
            </a:r>
            <a:r>
              <a:rPr lang="en" sz="1200">
                <a:solidFill>
                  <a:srgbClr val="9E9E9E"/>
                </a:solidFill>
              </a:rPr>
              <a:t># Don't need to be global because they reset every time</a:t>
            </a:r>
            <a:endParaRPr sz="1200">
              <a:solidFill>
                <a:srgbClr val="9E9E9E"/>
              </a:solidFill>
            </a:endParaRPr>
          </a:p>
          <a:p>
            <a:pPr indent="0" lvl="0" marL="0" rtl="0" algn="l">
              <a:lnSpc>
                <a:spcPct val="1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    top = </a:t>
            </a:r>
            <a:r>
              <a:rPr lang="en" sz="1200">
                <a:solidFill>
                  <a:srgbClr val="D94A7A"/>
                </a:solidFill>
              </a:rPr>
              <a:t>mouseY </a:t>
            </a:r>
            <a:r>
              <a:rPr lang="en" sz="1200"/>
              <a:t>&lt; 500</a:t>
            </a:r>
            <a:endParaRPr sz="1200"/>
          </a:p>
          <a:p>
            <a:pPr indent="0" lvl="0" marL="0" rtl="0" algn="l">
              <a:lnSpc>
                <a:spcPct val="1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    bottom = </a:t>
            </a:r>
            <a:r>
              <a:rPr lang="en" sz="1200">
                <a:solidFill>
                  <a:srgbClr val="D94A7A"/>
                </a:solidFill>
              </a:rPr>
              <a:t>mouseY </a:t>
            </a:r>
            <a:r>
              <a:rPr lang="en" sz="1200"/>
              <a:t>&gt; 500</a:t>
            </a:r>
            <a:endParaRPr sz="1200"/>
          </a:p>
          <a:p>
            <a:pPr indent="0" lvl="0" marL="0" rtl="0" algn="l">
              <a:lnSpc>
                <a:spcPct val="1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    right = </a:t>
            </a:r>
            <a:r>
              <a:rPr lang="en" sz="1200">
                <a:solidFill>
                  <a:srgbClr val="D94A7A"/>
                </a:solidFill>
              </a:rPr>
              <a:t>mouseX</a:t>
            </a:r>
            <a:r>
              <a:rPr lang="en" sz="1200"/>
              <a:t> &gt; 500</a:t>
            </a:r>
            <a:endParaRPr sz="1200"/>
          </a:p>
          <a:p>
            <a:pPr indent="0" lvl="0" marL="0" rtl="0" algn="l">
              <a:lnSpc>
                <a:spcPct val="1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    left = </a:t>
            </a:r>
            <a:r>
              <a:rPr lang="en" sz="1200">
                <a:solidFill>
                  <a:srgbClr val="D94A7A"/>
                </a:solidFill>
              </a:rPr>
              <a:t>mouseX</a:t>
            </a:r>
            <a:r>
              <a:rPr lang="en" sz="1200"/>
              <a:t> &lt; 500</a:t>
            </a:r>
            <a:br>
              <a:rPr lang="en" sz="1200"/>
            </a:br>
            <a:br>
              <a:rPr lang="en" sz="1200"/>
            </a:br>
            <a:br>
              <a:rPr lang="en" sz="1200"/>
            </a:br>
            <a:br>
              <a:rPr lang="en" sz="1200"/>
            </a:br>
            <a:br>
              <a:rPr lang="en" sz="1200"/>
            </a:br>
            <a:endParaRPr sz="1200">
              <a:solidFill>
                <a:srgbClr val="9E9E9E"/>
              </a:solidFill>
            </a:endParaRPr>
          </a:p>
          <a:p>
            <a:pPr indent="0" lvl="0" marL="0" rtl="0" algn="l">
              <a:lnSpc>
                <a:spcPct val="1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E9E9E"/>
                </a:solidFill>
              </a:rPr>
              <a:t>    # Colours</a:t>
            </a:r>
            <a:endParaRPr sz="1200">
              <a:solidFill>
                <a:srgbClr val="9E9E9E"/>
              </a:solidFill>
            </a:endParaRPr>
          </a:p>
          <a:p>
            <a:pPr indent="0" lvl="0" marL="0" rtl="0" algn="l">
              <a:lnSpc>
                <a:spcPct val="1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    </a:t>
            </a:r>
            <a:r>
              <a:rPr lang="en" sz="1200">
                <a:solidFill>
                  <a:srgbClr val="93C47D"/>
                </a:solidFill>
              </a:rPr>
              <a:t>if</a:t>
            </a:r>
            <a:r>
              <a:rPr lang="en" sz="1200"/>
              <a:t> top </a:t>
            </a:r>
            <a:r>
              <a:rPr lang="en" sz="1200">
                <a:solidFill>
                  <a:srgbClr val="34C6C6"/>
                </a:solidFill>
              </a:rPr>
              <a:t>and</a:t>
            </a:r>
            <a:r>
              <a:rPr lang="en" sz="1200"/>
              <a:t> left:</a:t>
            </a:r>
            <a:endParaRPr sz="1200"/>
          </a:p>
          <a:p>
            <a:pPr indent="0" lvl="0" marL="0" rtl="0" algn="l">
              <a:lnSpc>
                <a:spcPct val="1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        </a:t>
            </a:r>
            <a:r>
              <a:rPr lang="en" sz="1200">
                <a:solidFill>
                  <a:srgbClr val="61C4EB"/>
                </a:solidFill>
              </a:rPr>
              <a:t>fill</a:t>
            </a:r>
            <a:r>
              <a:rPr lang="en" sz="1200"/>
              <a:t>(255, 0, 0)</a:t>
            </a:r>
            <a:endParaRPr sz="1200"/>
          </a:p>
          <a:p>
            <a:pPr indent="0" lvl="0" marL="0" rtl="0" algn="l">
              <a:lnSpc>
                <a:spcPct val="1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    </a:t>
            </a:r>
            <a:r>
              <a:rPr lang="en" sz="1200">
                <a:solidFill>
                  <a:srgbClr val="93C47D"/>
                </a:solidFill>
              </a:rPr>
              <a:t>elif</a:t>
            </a:r>
            <a:r>
              <a:rPr lang="en" sz="1200"/>
              <a:t> bottom </a:t>
            </a:r>
            <a:r>
              <a:rPr lang="en" sz="1200">
                <a:solidFill>
                  <a:srgbClr val="34C6C6"/>
                </a:solidFill>
              </a:rPr>
              <a:t>and</a:t>
            </a:r>
            <a:r>
              <a:rPr lang="en" sz="1200"/>
              <a:t> right:</a:t>
            </a:r>
            <a:endParaRPr sz="1200"/>
          </a:p>
          <a:p>
            <a:pPr indent="0" lvl="0" marL="0" rtl="0" algn="l">
              <a:lnSpc>
                <a:spcPct val="1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        </a:t>
            </a:r>
            <a:r>
              <a:rPr lang="en" sz="1200">
                <a:solidFill>
                  <a:srgbClr val="61C4EB"/>
                </a:solidFill>
              </a:rPr>
              <a:t>fill</a:t>
            </a:r>
            <a:r>
              <a:rPr lang="en" sz="1200"/>
              <a:t>(0, 255, 0)</a:t>
            </a:r>
            <a:endParaRPr sz="1200"/>
          </a:p>
          <a:p>
            <a:pPr indent="0" lvl="0" marL="0" rtl="0" algn="l">
              <a:lnSpc>
                <a:spcPct val="1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    </a:t>
            </a:r>
            <a:r>
              <a:rPr lang="en" sz="1200">
                <a:solidFill>
                  <a:srgbClr val="93C47D"/>
                </a:solidFill>
              </a:rPr>
              <a:t>else</a:t>
            </a:r>
            <a:r>
              <a:rPr lang="en" sz="1200"/>
              <a:t>:</a:t>
            </a:r>
            <a:endParaRPr sz="1200"/>
          </a:p>
          <a:p>
            <a:pPr indent="0" lvl="0" marL="0" rtl="0" algn="l">
              <a:lnSpc>
                <a:spcPct val="1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        </a:t>
            </a:r>
            <a:r>
              <a:rPr lang="en" sz="1200">
                <a:solidFill>
                  <a:srgbClr val="61C4EB"/>
                </a:solidFill>
              </a:rPr>
              <a:t>fill</a:t>
            </a:r>
            <a:r>
              <a:rPr lang="en" sz="1200"/>
              <a:t>(0, 0, 255)</a:t>
            </a:r>
            <a:br>
              <a:rPr lang="en" sz="1200"/>
            </a:br>
            <a:br>
              <a:rPr lang="en" sz="1200"/>
            </a:br>
            <a:br>
              <a:rPr lang="en" sz="1200"/>
            </a:br>
            <a:br>
              <a:rPr lang="en" sz="1200"/>
            </a:br>
            <a:br>
              <a:rPr lang="en" sz="1200"/>
            </a:br>
            <a:endParaRPr sz="1200"/>
          </a:p>
          <a:p>
            <a:pPr indent="0" lvl="0" marL="0" rtl="0" algn="l">
              <a:lnSpc>
                <a:spcPct val="1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   </a:t>
            </a:r>
            <a:r>
              <a:rPr lang="en" sz="1200">
                <a:solidFill>
                  <a:srgbClr val="9E9E9E"/>
                </a:solidFill>
              </a:rPr>
              <a:t> # Shapes</a:t>
            </a:r>
            <a:endParaRPr sz="1200">
              <a:solidFill>
                <a:srgbClr val="9E9E9E"/>
              </a:solidFill>
            </a:endParaRPr>
          </a:p>
          <a:p>
            <a:pPr indent="0" lvl="0" marL="0" rtl="0" algn="l">
              <a:lnSpc>
                <a:spcPct val="1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    </a:t>
            </a:r>
            <a:r>
              <a:rPr lang="en" sz="1200">
                <a:solidFill>
                  <a:srgbClr val="93C47D"/>
                </a:solidFill>
              </a:rPr>
              <a:t>if</a:t>
            </a:r>
            <a:r>
              <a:rPr lang="en" sz="1200"/>
              <a:t> right </a:t>
            </a:r>
            <a:r>
              <a:rPr lang="en" sz="1200">
                <a:solidFill>
                  <a:srgbClr val="34C6C6"/>
                </a:solidFill>
              </a:rPr>
              <a:t>and not</a:t>
            </a:r>
            <a:r>
              <a:rPr lang="en" sz="1200"/>
              <a:t> bottom:</a:t>
            </a:r>
            <a:endParaRPr sz="1200"/>
          </a:p>
          <a:p>
            <a:pPr indent="0" lvl="0" marL="0" rtl="0" algn="l">
              <a:lnSpc>
                <a:spcPct val="1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        </a:t>
            </a:r>
            <a:r>
              <a:rPr lang="en" sz="1200">
                <a:solidFill>
                  <a:srgbClr val="61C4EB"/>
                </a:solidFill>
              </a:rPr>
              <a:t>square</a:t>
            </a:r>
            <a:r>
              <a:rPr lang="en" sz="1200"/>
              <a:t>(</a:t>
            </a:r>
            <a:r>
              <a:rPr lang="en" sz="1200">
                <a:solidFill>
                  <a:srgbClr val="D94A7A"/>
                </a:solidFill>
              </a:rPr>
              <a:t>mouseX</a:t>
            </a:r>
            <a:r>
              <a:rPr lang="en" sz="1200"/>
              <a:t>, </a:t>
            </a:r>
            <a:r>
              <a:rPr lang="en" sz="1200">
                <a:solidFill>
                  <a:srgbClr val="D94A7A"/>
                </a:solidFill>
              </a:rPr>
              <a:t>mouseY</a:t>
            </a:r>
            <a:r>
              <a:rPr lang="en" sz="1200"/>
              <a:t>, 150)</a:t>
            </a:r>
            <a:endParaRPr sz="1200"/>
          </a:p>
          <a:p>
            <a:pPr indent="0" lvl="0" marL="0" rtl="0" algn="l">
              <a:lnSpc>
                <a:spcPct val="1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    </a:t>
            </a:r>
            <a:r>
              <a:rPr lang="en" sz="1200">
                <a:solidFill>
                  <a:srgbClr val="93C47D"/>
                </a:solidFill>
              </a:rPr>
              <a:t>else</a:t>
            </a:r>
            <a:r>
              <a:rPr lang="en" sz="1200"/>
              <a:t>:</a:t>
            </a:r>
            <a:endParaRPr sz="1200"/>
          </a:p>
          <a:p>
            <a:pPr indent="0" lvl="0" marL="0" rtl="0" algn="l">
              <a:lnSpc>
                <a:spcPct val="1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        </a:t>
            </a:r>
            <a:r>
              <a:rPr lang="en" sz="1200">
                <a:solidFill>
                  <a:srgbClr val="61C4EB"/>
                </a:solidFill>
              </a:rPr>
              <a:t>circle</a:t>
            </a:r>
            <a:r>
              <a:rPr lang="en" sz="1200"/>
              <a:t>(</a:t>
            </a:r>
            <a:r>
              <a:rPr lang="en" sz="1200">
                <a:solidFill>
                  <a:srgbClr val="D94A7A"/>
                </a:solidFill>
              </a:rPr>
              <a:t>mouseX</a:t>
            </a:r>
            <a:r>
              <a:rPr lang="en" sz="1200"/>
              <a:t>, </a:t>
            </a:r>
            <a:r>
              <a:rPr lang="en" sz="1200">
                <a:solidFill>
                  <a:srgbClr val="D94A7A"/>
                </a:solidFill>
              </a:rPr>
              <a:t>mouseY</a:t>
            </a:r>
            <a:r>
              <a:rPr lang="en" sz="1200"/>
              <a:t>, 150)</a:t>
            </a:r>
            <a:endParaRPr sz="1200"/>
          </a:p>
          <a:p>
            <a:pPr indent="0" lvl="0" marL="0" rtl="0" algn="l">
              <a:lnSpc>
                <a:spcPct val="1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132" name="Google Shape;13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4775" y="1362800"/>
            <a:ext cx="3668600" cy="3668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"/>
          <p:cNvSpPr txBox="1"/>
          <p:nvPr>
            <p:ph type="title"/>
          </p:nvPr>
        </p:nvSpPr>
        <p:spPr>
          <a:xfrm>
            <a:off x="311700" y="555600"/>
            <a:ext cx="65952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Exercise 0: Bouncing Back (Review) </a:t>
            </a:r>
            <a:endParaRPr sz="4200"/>
          </a:p>
        </p:txBody>
      </p:sp>
      <p:sp>
        <p:nvSpPr>
          <p:cNvPr id="138" name="Google Shape;138;p30"/>
          <p:cNvSpPr txBox="1"/>
          <p:nvPr>
            <p:ph idx="1" type="body"/>
          </p:nvPr>
        </p:nvSpPr>
        <p:spPr>
          <a:xfrm>
            <a:off x="311700" y="1389600"/>
            <a:ext cx="4275600" cy="347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Draw a circle that moves to the right and </a:t>
            </a:r>
            <a:r>
              <a:rPr b="1" lang="en" sz="2200"/>
              <a:t>bounces</a:t>
            </a:r>
            <a:r>
              <a:rPr lang="en" sz="2200"/>
              <a:t> </a:t>
            </a:r>
            <a:br>
              <a:rPr lang="en" sz="2200"/>
            </a:br>
            <a:br>
              <a:rPr lang="en" sz="2200"/>
            </a:br>
            <a:r>
              <a:rPr lang="en" sz="2200"/>
              <a:t>(i.e.</a:t>
            </a:r>
            <a:r>
              <a:rPr lang="en" sz="2200"/>
              <a:t> changes directions when it hits an edge of the window.</a:t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200" u="sng"/>
              <a:t>Hint</a:t>
            </a:r>
            <a:r>
              <a:rPr lang="en" sz="2200"/>
              <a:t>: Ask your mentors questions! </a:t>
            </a:r>
            <a:endParaRPr sz="2200"/>
          </a:p>
        </p:txBody>
      </p:sp>
      <p:pic>
        <p:nvPicPr>
          <p:cNvPr id="139" name="Google Shape;139;p30"/>
          <p:cNvPicPr preferRelativeResize="0"/>
          <p:nvPr/>
        </p:nvPicPr>
        <p:blipFill rotWithShape="1">
          <a:blip r:embed="rId3">
            <a:alphaModFix/>
          </a:blip>
          <a:srcRect b="42883" l="0" r="0" t="0"/>
          <a:stretch/>
        </p:blipFill>
        <p:spPr>
          <a:xfrm>
            <a:off x="5012700" y="1517550"/>
            <a:ext cx="3691400" cy="210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1"/>
          <p:cNvSpPr txBox="1"/>
          <p:nvPr>
            <p:ph type="title"/>
          </p:nvPr>
        </p:nvSpPr>
        <p:spPr>
          <a:xfrm>
            <a:off x="311700" y="555600"/>
            <a:ext cx="7455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Exercise 0.5: ScreenSaver (Review)</a:t>
            </a:r>
            <a:endParaRPr sz="4200"/>
          </a:p>
        </p:txBody>
      </p:sp>
      <p:sp>
        <p:nvSpPr>
          <p:cNvPr id="145" name="Google Shape;145;p31"/>
          <p:cNvSpPr txBox="1"/>
          <p:nvPr>
            <p:ph idx="1" type="body"/>
          </p:nvPr>
        </p:nvSpPr>
        <p:spPr>
          <a:xfrm>
            <a:off x="311700" y="1389600"/>
            <a:ext cx="38103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Make the circle from Exercise 0 start in a random direction and bounce like a screensaver.</a:t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200" u="sng"/>
              <a:t>Hint</a:t>
            </a:r>
            <a:r>
              <a:rPr lang="en" sz="2200"/>
              <a:t>: Ask your mentors questions! </a:t>
            </a:r>
            <a:endParaRPr sz="2200"/>
          </a:p>
        </p:txBody>
      </p:sp>
      <p:pic>
        <p:nvPicPr>
          <p:cNvPr id="146" name="Google Shape;14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4400" y="1463700"/>
            <a:ext cx="45720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2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/>
              <a:t>List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3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What’s a list?</a:t>
            </a:r>
            <a:endParaRPr/>
          </a:p>
        </p:txBody>
      </p:sp>
      <p:sp>
        <p:nvSpPr>
          <p:cNvPr id="157" name="Google Shape;157;p33"/>
          <p:cNvSpPr txBox="1"/>
          <p:nvPr>
            <p:ph idx="1" type="body"/>
          </p:nvPr>
        </p:nvSpPr>
        <p:spPr>
          <a:xfrm>
            <a:off x="311700" y="2310900"/>
            <a:ext cx="7911600" cy="23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 </a:t>
            </a:r>
            <a:r>
              <a:rPr b="1" lang="en"/>
              <a:t>list</a:t>
            </a:r>
            <a:r>
              <a:rPr lang="en"/>
              <a:t> holds multiple values - handy for storing</a:t>
            </a:r>
            <a:br>
              <a:rPr lang="en"/>
            </a:br>
            <a:r>
              <a:rPr lang="en"/>
              <a:t>a lot of whatever you want!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allows you to create a whole bunch of similar variables at the same time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●"/>
            </a:pPr>
            <a:r>
              <a:rPr lang="en"/>
              <a:t>Lets us reduce the number of separate variables we have to make</a:t>
            </a:r>
            <a:endParaRPr/>
          </a:p>
        </p:txBody>
      </p:sp>
      <p:graphicFrame>
        <p:nvGraphicFramePr>
          <p:cNvPr id="158" name="Google Shape;158;p33"/>
          <p:cNvGraphicFramePr/>
          <p:nvPr/>
        </p:nvGraphicFramePr>
        <p:xfrm>
          <a:off x="952500" y="132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{8271625C-2F72-4DBA-9836-803303D7901B}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 gridSpan="5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Students</a:t>
                      </a:r>
                      <a:endParaRPr b="1" sz="1800"/>
                    </a:p>
                  </a:txBody>
                  <a:tcPr marT="91425" marB="91425" marR="91425" marL="91425" anchor="ctr"/>
                </a:tc>
                <a:tc hMerge="1"/>
                <a:tc hMerge="1"/>
                <a:tc hMerge="1"/>
                <a:tc hMerge="1"/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4"/>
                          </a:solidFill>
                        </a:rPr>
                        <a:t>“Henry”</a:t>
                      </a:r>
                      <a:endParaRPr>
                        <a:solidFill>
                          <a:schemeClr val="accent4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4"/>
                          </a:solidFill>
                        </a:rPr>
                        <a:t>“Alice”</a:t>
                      </a:r>
                      <a:endParaRPr>
                        <a:solidFill>
                          <a:schemeClr val="accent4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4"/>
                          </a:solidFill>
                        </a:rPr>
                        <a:t>“Jack”</a:t>
                      </a:r>
                      <a:endParaRPr>
                        <a:solidFill>
                          <a:schemeClr val="accent4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accent4"/>
                          </a:solidFill>
                        </a:rPr>
                        <a:t>“Alex”</a:t>
                      </a:r>
                      <a:endParaRPr>
                        <a:solidFill>
                          <a:schemeClr val="accent4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...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